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handoutMasterIdLst>
    <p:handoutMasterId r:id="rId15"/>
  </p:handoutMasterIdLst>
  <p:sldIdLst>
    <p:sldId id="259" r:id="rId2"/>
    <p:sldId id="284" r:id="rId3"/>
    <p:sldId id="296" r:id="rId4"/>
    <p:sldId id="297" r:id="rId5"/>
    <p:sldId id="261" r:id="rId6"/>
    <p:sldId id="298" r:id="rId7"/>
    <p:sldId id="299" r:id="rId8"/>
    <p:sldId id="300" r:id="rId9"/>
    <p:sldId id="265" r:id="rId10"/>
    <p:sldId id="268" r:id="rId11"/>
    <p:sldId id="301" r:id="rId12"/>
    <p:sldId id="293"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Open Sans" panose="020B0604020202020204" charset="0"/>
      <p:regular r:id="rId22"/>
      <p:bold r:id="rId23"/>
      <p:italic r:id="rId24"/>
      <p:boldItalic r:id="rId25"/>
    </p:embeddedFont>
    <p:embeddedFont>
      <p:font typeface="Rockwell" panose="02060603020205020403" pitchFamily="18" charset="0"/>
      <p:regular r:id="rId26"/>
      <p:bold r:id="rId27"/>
      <p:italic r:id="rId28"/>
      <p:boldItalic r:id="rId29"/>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494" autoAdjust="0"/>
  </p:normalViewPr>
  <p:slideViewPr>
    <p:cSldViewPr snapToGrid="0">
      <p:cViewPr varScale="1">
        <p:scale>
          <a:sx n="77" d="100"/>
          <a:sy n="77" d="100"/>
        </p:scale>
        <p:origin x="811" y="58"/>
      </p:cViewPr>
      <p:guideLst/>
    </p:cSldViewPr>
  </p:slideViewPr>
  <p:outlineViewPr>
    <p:cViewPr>
      <p:scale>
        <a:sx n="33" d="100"/>
        <a:sy n="33" d="100"/>
      </p:scale>
      <p:origin x="0" y="-1739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EEA65-981C-459A-B55F-C4FAFFC9236C}" type="datetime1">
              <a:rPr lang="en-GB" smtClean="0"/>
              <a:t>15/04/2021</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ABC-88CC-4357-91C8-EC5782591ACD}" type="datetime1">
              <a:rPr lang="en-GB" smtClean="0"/>
              <a:pPr/>
              <a:t>15/04/2021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n-GB" noProof="0" smtClean="0"/>
              <a:t>‹#›</a:t>
            </a:fld>
            <a:endParaRPr lang="en-GB"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rtl="0"/>
            <a:fld id="{B8649DAF-093F-4482-AA38-346E9A2DEE94}" type="slidenum">
              <a:rPr lang="en-GB" noProof="0" smtClean="0"/>
              <a:t>1</a:t>
            </a:fld>
            <a:endParaRPr lang="en-GB" noProof="0"/>
          </a:p>
        </p:txBody>
      </p:sp>
    </p:spTree>
    <p:extLst>
      <p:ext uri="{BB962C8B-B14F-4D97-AF65-F5344CB8AC3E}">
        <p14:creationId xmlns:p14="http://schemas.microsoft.com/office/powerpoint/2010/main" val="319431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630313-DD2D-4E47-9F8C-C3994E66CE12}" type="slidenum">
              <a:rPr lang="en-GB" smtClean="0"/>
              <a:t>10</a:t>
            </a:fld>
            <a:endParaRPr lang="en-GB"/>
          </a:p>
        </p:txBody>
      </p:sp>
    </p:spTree>
    <p:extLst>
      <p:ext uri="{BB962C8B-B14F-4D97-AF65-F5344CB8AC3E}">
        <p14:creationId xmlns:p14="http://schemas.microsoft.com/office/powerpoint/2010/main" val="2347110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11</a:t>
            </a:fld>
            <a:endParaRPr lang="en-GB" noProof="0"/>
          </a:p>
        </p:txBody>
      </p:sp>
    </p:spTree>
    <p:extLst>
      <p:ext uri="{BB962C8B-B14F-4D97-AF65-F5344CB8AC3E}">
        <p14:creationId xmlns:p14="http://schemas.microsoft.com/office/powerpoint/2010/main" val="54677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0"/>
              </a:spcBef>
            </a:pPr>
            <a:r>
              <a:rPr lang="en-GB" sz="1200" dirty="0">
                <a:solidFill>
                  <a:schemeClr val="bg1"/>
                </a:solidFill>
              </a:rPr>
              <a:t>We cannot escape risk, because we face </a:t>
            </a:r>
            <a:r>
              <a:rPr lang="en-GB" sz="1200" u="sng" dirty="0">
                <a:solidFill>
                  <a:schemeClr val="bg1"/>
                </a:solidFill>
              </a:rPr>
              <a:t>dilemmas</a:t>
            </a:r>
            <a:r>
              <a:rPr lang="en-GB" sz="1200" i="1" dirty="0">
                <a:solidFill>
                  <a:schemeClr val="bg1"/>
                </a:solidFill>
              </a:rPr>
              <a:t> </a:t>
            </a:r>
            <a:r>
              <a:rPr lang="en-GB" sz="1200" dirty="0">
                <a:solidFill>
                  <a:schemeClr val="bg1"/>
                </a:solidFill>
              </a:rPr>
              <a:t>under conditions of </a:t>
            </a:r>
            <a:r>
              <a:rPr lang="en-GB" sz="1200" u="sng" dirty="0">
                <a:solidFill>
                  <a:schemeClr val="bg1"/>
                </a:solidFill>
              </a:rPr>
              <a:t>uncertainty</a:t>
            </a:r>
          </a:p>
          <a:p>
            <a:pPr>
              <a:spcBef>
                <a:spcPts val="2000"/>
              </a:spcBef>
            </a:pPr>
            <a:r>
              <a:rPr lang="en-GB" sz="1200" dirty="0">
                <a:solidFill>
                  <a:schemeClr val="bg1"/>
                </a:solidFill>
              </a:rPr>
              <a:t>The limits debate is, in essence, a question of risk: do we risk more by allowing unregulated change (which may overshoot limits), or by excessive or self-defeating regulation (which may undermine our ability to protect our values)?</a:t>
            </a:r>
          </a:p>
          <a:p>
            <a:pPr>
              <a:spcBef>
                <a:spcPts val="2000"/>
              </a:spcBef>
            </a:pPr>
            <a:r>
              <a:rPr lang="en-GB" sz="1200" dirty="0">
                <a:solidFill>
                  <a:schemeClr val="bg1"/>
                </a:solidFill>
              </a:rPr>
              <a:t>But risk also allows us to clarify what’s at issue: precisely what values matter, and how are they related (i.e., the question of substitutability)? To what extent is it acceptable to externalise costs onto nature (e.g., to cut down trees to allow local development)?</a:t>
            </a:r>
          </a:p>
          <a:p>
            <a:pPr>
              <a:spcBef>
                <a:spcPts val="2000"/>
              </a:spcBef>
            </a:pPr>
            <a:r>
              <a:rPr lang="en-GB" sz="1200" dirty="0">
                <a:solidFill>
                  <a:schemeClr val="bg1"/>
                </a:solidFill>
              </a:rPr>
              <a:t>Crucially, this all means that the tendency to caution is not </a:t>
            </a:r>
            <a:r>
              <a:rPr lang="en-GB" sz="1200" i="1" dirty="0">
                <a:solidFill>
                  <a:schemeClr val="bg1"/>
                </a:solidFill>
              </a:rPr>
              <a:t>automatically </a:t>
            </a:r>
            <a:r>
              <a:rPr lang="en-GB" sz="1200" dirty="0">
                <a:solidFill>
                  <a:schemeClr val="bg1"/>
                </a:solidFill>
              </a:rPr>
              <a:t>a solution to the limits debate</a:t>
            </a:r>
          </a:p>
          <a:p>
            <a:pPr>
              <a:spcBef>
                <a:spcPts val="2000"/>
              </a:spcBef>
            </a:pPr>
            <a:r>
              <a:rPr lang="en-GB" sz="1200" dirty="0">
                <a:solidFill>
                  <a:schemeClr val="bg1"/>
                </a:solidFill>
              </a:rPr>
              <a:t>The PP may fail its own test (a la Sunstein and </a:t>
            </a:r>
            <a:r>
              <a:rPr lang="en-GB" sz="1200" dirty="0" err="1">
                <a:solidFill>
                  <a:schemeClr val="bg1"/>
                </a:solidFill>
              </a:rPr>
              <a:t>Wildavsky</a:t>
            </a:r>
            <a:r>
              <a:rPr lang="en-GB" sz="1200" dirty="0">
                <a:solidFill>
                  <a:schemeClr val="bg1"/>
                </a:solidFill>
              </a:rPr>
              <a:t>): it </a:t>
            </a:r>
            <a:r>
              <a:rPr lang="en-GB" sz="1200" i="1" dirty="0">
                <a:solidFill>
                  <a:schemeClr val="bg1"/>
                </a:solidFill>
              </a:rPr>
              <a:t>may</a:t>
            </a:r>
            <a:r>
              <a:rPr lang="en-GB" sz="1200" dirty="0">
                <a:solidFill>
                  <a:schemeClr val="bg1"/>
                </a:solidFill>
              </a:rPr>
              <a:t> create catastrophes rather than avoid them [call this the n = 1 question]</a:t>
            </a:r>
          </a:p>
          <a:p>
            <a:pPr>
              <a:spcBef>
                <a:spcPts val="2000"/>
              </a:spcBef>
            </a:pPr>
            <a:r>
              <a:rPr lang="en-GB" sz="1200" dirty="0">
                <a:solidFill>
                  <a:schemeClr val="bg1"/>
                </a:solidFill>
              </a:rPr>
              <a:t>The PP may be more interesting, however, as a social-cultural phenomenon: why do we focus on some risks rather than others? [call this the n = many question]</a:t>
            </a:r>
          </a:p>
          <a:p>
            <a:pPr>
              <a:spcBef>
                <a:spcPts val="2000"/>
              </a:spcBef>
            </a:pPr>
            <a:r>
              <a:rPr lang="en-GB" sz="1200" dirty="0">
                <a:solidFill>
                  <a:schemeClr val="bg1"/>
                </a:solidFill>
              </a:rPr>
              <a:t>Who gets to decide which risks are going to be addressed? Who gets to decide which conception of “nature” to protect?</a:t>
            </a:r>
          </a:p>
          <a:p>
            <a:pPr>
              <a:spcBef>
                <a:spcPts val="2000"/>
              </a:spcBef>
            </a:pPr>
            <a:r>
              <a:rPr lang="en-GB" sz="1200" dirty="0">
                <a:solidFill>
                  <a:schemeClr val="bg1"/>
                </a:solidFill>
              </a:rPr>
              <a:t>What are the ethics of environmental protection? What </a:t>
            </a:r>
            <a:r>
              <a:rPr lang="en-GB" sz="1200" i="1" dirty="0">
                <a:solidFill>
                  <a:schemeClr val="bg1"/>
                </a:solidFill>
              </a:rPr>
              <a:t>is </a:t>
            </a:r>
            <a:r>
              <a:rPr lang="en-GB" sz="1200" dirty="0">
                <a:solidFill>
                  <a:schemeClr val="bg1"/>
                </a:solidFill>
              </a:rPr>
              <a:t>reason, and how [when] is it valid?</a:t>
            </a:r>
          </a:p>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12</a:t>
            </a:fld>
            <a:endParaRPr lang="en-GB" noProof="0"/>
          </a:p>
        </p:txBody>
      </p:sp>
    </p:spTree>
    <p:extLst>
      <p:ext uri="{BB962C8B-B14F-4D97-AF65-F5344CB8AC3E}">
        <p14:creationId xmlns:p14="http://schemas.microsoft.com/office/powerpoint/2010/main" val="6897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2</a:t>
            </a:fld>
            <a:endParaRPr lang="en-GB" noProof="0"/>
          </a:p>
        </p:txBody>
      </p:sp>
    </p:spTree>
    <p:extLst>
      <p:ext uri="{BB962C8B-B14F-4D97-AF65-F5344CB8AC3E}">
        <p14:creationId xmlns:p14="http://schemas.microsoft.com/office/powerpoint/2010/main" val="314279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E.g. 1: relates to the biocentric approach. 2 relates to human </a:t>
            </a:r>
            <a:r>
              <a:rPr lang="en-GB" dirty="0" err="1"/>
              <a:t>itilityIs</a:t>
            </a:r>
            <a:r>
              <a:rPr lang="en-GB" dirty="0"/>
              <a:t> climate change only a problem when it causes harm to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Is climate change only a problem when it causes harm to people?</a:t>
            </a:r>
          </a:p>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3</a:t>
            </a:fld>
            <a:endParaRPr lang="en-GB" noProof="0"/>
          </a:p>
        </p:txBody>
      </p:sp>
    </p:spTree>
    <p:extLst>
      <p:ext uri="{BB962C8B-B14F-4D97-AF65-F5344CB8AC3E}">
        <p14:creationId xmlns:p14="http://schemas.microsoft.com/office/powerpoint/2010/main" val="292480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not always in the same place on all issues (consider Marx. Individuals make poor choices unless free) Things are complicated; remember that this is an heuristic.</a:t>
            </a:r>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4</a:t>
            </a:fld>
            <a:endParaRPr lang="en-GB" noProof="0"/>
          </a:p>
        </p:txBody>
      </p:sp>
    </p:spTree>
    <p:extLst>
      <p:ext uri="{BB962C8B-B14F-4D97-AF65-F5344CB8AC3E}">
        <p14:creationId xmlns:p14="http://schemas.microsoft.com/office/powerpoint/2010/main" val="73580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Is the bigger problem the unintended effects of growth, or the unintended effects of not growing? In other words, is it more acceptable to grow with the associated problems, or to avoid those problems but forgo the benefits of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dirty="0"/>
              <a:t>Note that the ethical trade-off and epistemic doubts described on this and the previous slide feed off one another. Our uncertainty in the realm of action leads to different ethical evaluations, which are related to one another as perspectival trade-offs.: We may either read our uncertainty as reason to expect action </a:t>
            </a:r>
            <a:r>
              <a:rPr lang="en-GB" sz="1000" i="1" dirty="0"/>
              <a:t>or </a:t>
            </a:r>
            <a:r>
              <a:rPr lang="en-GB" sz="1000" i="0" dirty="0"/>
              <a:t>inaction </a:t>
            </a:r>
            <a:r>
              <a:rPr lang="en-GB" sz="1000" dirty="0"/>
              <a:t>to be the more damaging thing. We can’t have it both ways,</a:t>
            </a:r>
            <a:r>
              <a:rPr lang="en-GB" sz="1000" baseline="0" dirty="0"/>
              <a:t> but neither option is </a:t>
            </a:r>
            <a:r>
              <a:rPr lang="en-GB" sz="1000" i="1" baseline="0" dirty="0"/>
              <a:t>prima facie </a:t>
            </a:r>
            <a:r>
              <a:rPr lang="en-GB" sz="1000" i="0" baseline="0" dirty="0"/>
              <a:t>superior.</a:t>
            </a:r>
          </a:p>
          <a:p>
            <a:endParaRPr lang="en-GB" sz="1000" i="0" baseline="0" dirty="0"/>
          </a:p>
          <a:p>
            <a:r>
              <a:rPr lang="en-GB" sz="1000" i="0" baseline="0" dirty="0"/>
              <a:t>---</a:t>
            </a:r>
          </a:p>
          <a:p>
            <a:endParaRPr lang="en-GB" sz="1000" i="0" baseline="0" dirty="0"/>
          </a:p>
          <a:p>
            <a:r>
              <a:rPr lang="en-GB" sz="1000" i="0" baseline="0" dirty="0"/>
              <a:t>The point to emphasise again is that </a:t>
            </a:r>
            <a:r>
              <a:rPr lang="en-GB" sz="1000" i="1" baseline="0" dirty="0"/>
              <a:t>much </a:t>
            </a:r>
            <a:r>
              <a:rPr lang="en-GB" sz="1000" i="0" baseline="0" dirty="0"/>
              <a:t>of the debate is not about what’s right in and of itself, but what will happen, and how this will impact upon what’s right.</a:t>
            </a:r>
            <a:endParaRPr lang="en-GB" sz="1000" dirty="0"/>
          </a:p>
        </p:txBody>
      </p:sp>
      <p:sp>
        <p:nvSpPr>
          <p:cNvPr id="4" name="Slide Number Placeholder 3"/>
          <p:cNvSpPr>
            <a:spLocks noGrp="1"/>
          </p:cNvSpPr>
          <p:nvPr>
            <p:ph type="sldNum" sz="quarter" idx="5"/>
          </p:nvPr>
        </p:nvSpPr>
        <p:spPr/>
        <p:txBody>
          <a:bodyPr/>
          <a:lstStyle/>
          <a:p>
            <a:fld id="{EC630313-DD2D-4E47-9F8C-C3994E66CE12}" type="slidenum">
              <a:rPr lang="en-GB" smtClean="0"/>
              <a:t>5</a:t>
            </a:fld>
            <a:endParaRPr lang="en-GB"/>
          </a:p>
        </p:txBody>
      </p:sp>
    </p:spTree>
    <p:extLst>
      <p:ext uri="{BB962C8B-B14F-4D97-AF65-F5344CB8AC3E}">
        <p14:creationId xmlns:p14="http://schemas.microsoft.com/office/powerpoint/2010/main" val="182740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6</a:t>
            </a:fld>
            <a:endParaRPr lang="en-GB" noProof="0"/>
          </a:p>
        </p:txBody>
      </p:sp>
    </p:spTree>
    <p:extLst>
      <p:ext uri="{BB962C8B-B14F-4D97-AF65-F5344CB8AC3E}">
        <p14:creationId xmlns:p14="http://schemas.microsoft.com/office/powerpoint/2010/main" val="306186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Environmental issues are best handled with the participation of all concerned citizens, at the relevant level. At the national level, each individual shall have appropriate access to information concerning the environment that is held by public authorities, including information on hazardous materials and activities in their communities, and the opportunity to participate in decision-making processes. States shall facilitate and encourage public awareness and participation by making information widely available. Effective access to judicial and administrative proceedings, including redress and remedy, shall be provided.</a:t>
            </a:r>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7</a:t>
            </a:fld>
            <a:endParaRPr lang="en-GB" noProof="0"/>
          </a:p>
        </p:txBody>
      </p:sp>
    </p:spTree>
    <p:extLst>
      <p:ext uri="{BB962C8B-B14F-4D97-AF65-F5344CB8AC3E}">
        <p14:creationId xmlns:p14="http://schemas.microsoft.com/office/powerpoint/2010/main" val="296189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8</a:t>
            </a:fld>
            <a:endParaRPr lang="en-GB" noProof="0"/>
          </a:p>
        </p:txBody>
      </p:sp>
    </p:spTree>
    <p:extLst>
      <p:ext uri="{BB962C8B-B14F-4D97-AF65-F5344CB8AC3E}">
        <p14:creationId xmlns:p14="http://schemas.microsoft.com/office/powerpoint/2010/main" val="4964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 in science here. Have I properly situated the debate over the limits to growth relative to the PP?</a:t>
            </a:r>
          </a:p>
          <a:p>
            <a:endParaRPr lang="en-GB" dirty="0"/>
          </a:p>
          <a:p>
            <a:r>
              <a:rPr lang="en-GB" dirty="0"/>
              <a:t>Deep vs light green?</a:t>
            </a:r>
          </a:p>
        </p:txBody>
      </p:sp>
      <p:sp>
        <p:nvSpPr>
          <p:cNvPr id="4" name="Slide Number Placeholder 3"/>
          <p:cNvSpPr>
            <a:spLocks noGrp="1"/>
          </p:cNvSpPr>
          <p:nvPr>
            <p:ph type="sldNum" sz="quarter" idx="5"/>
          </p:nvPr>
        </p:nvSpPr>
        <p:spPr/>
        <p:txBody>
          <a:bodyPr/>
          <a:lstStyle/>
          <a:p>
            <a:fld id="{EC630313-DD2D-4E47-9F8C-C3994E66CE12}" type="slidenum">
              <a:rPr lang="en-GB" smtClean="0"/>
              <a:t>9</a:t>
            </a:fld>
            <a:endParaRPr lang="en-GB"/>
          </a:p>
        </p:txBody>
      </p:sp>
    </p:spTree>
    <p:extLst>
      <p:ext uri="{BB962C8B-B14F-4D97-AF65-F5344CB8AC3E}">
        <p14:creationId xmlns:p14="http://schemas.microsoft.com/office/powerpoint/2010/main" val="321789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a:t>Risk and the Precautionary Principle</a:t>
            </a:r>
            <a:endParaRPr lang="en-GB"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Risk and the Precautionary Principle</a:t>
            </a:r>
            <a:endParaRPr lang="en-GB"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Risk and the Precautionary Principle</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Risk and the Precautionary Principle</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Risk and the Precautionary Principle</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033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dirty="0"/>
              <a:t>Risk and the Precautionary Principle</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7345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072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Risk and the Precautionary Principle</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dirty="0"/>
              <a:t>Risk and the Precautionary Principle</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Placeholder 43" descr="A close-up of a flower&#10;&#10;Description generated with very high confidence">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p:txBody>
          <a:bodyPr rtlCol="0"/>
          <a:lstStyle/>
          <a:p>
            <a:r>
              <a:rPr lang="en-GB" b="0" i="0" dirty="0">
                <a:solidFill>
                  <a:srgbClr val="FFFF00"/>
                </a:solidFill>
                <a:effectLst/>
                <a:latin typeface="Times New Roman" panose="02020603050405020304" pitchFamily="18" charset="0"/>
              </a:rPr>
              <a:t>2. Risk, Ethics, and th</a:t>
            </a:r>
            <a:r>
              <a:rPr lang="en-GB" b="0" dirty="0">
                <a:solidFill>
                  <a:srgbClr val="FFFF00"/>
                </a:solidFill>
                <a:latin typeface="Times New Roman" panose="02020603050405020304" pitchFamily="18" charset="0"/>
              </a:rPr>
              <a:t>e Precautionary Principle</a:t>
            </a:r>
            <a:endParaRPr lang="en-GB" b="0" i="0" dirty="0">
              <a:solidFill>
                <a:srgbClr val="FFFF00"/>
              </a:solidFill>
              <a:effectLst/>
              <a:latin typeface="Times New Roman" panose="02020603050405020304" pitchFamily="18" charset="0"/>
            </a:endParaRPr>
          </a:p>
          <a:p>
            <a:pPr rtl="0"/>
            <a:endParaRPr lang="en-GB" dirty="0"/>
          </a:p>
        </p:txBody>
      </p:sp>
      <p:sp>
        <p:nvSpPr>
          <p:cNvPr id="16" name="TextBox 15">
            <a:extLst>
              <a:ext uri="{FF2B5EF4-FFF2-40B4-BE49-F238E27FC236}">
                <a16:creationId xmlns:a16="http://schemas.microsoft.com/office/drawing/2014/main" id="{42BE2C88-34F1-4078-A53D-CA9A1F350026}"/>
              </a:ext>
            </a:extLst>
          </p:cNvPr>
          <p:cNvSpPr txBox="1"/>
          <p:nvPr/>
        </p:nvSpPr>
        <p:spPr>
          <a:xfrm>
            <a:off x="2494607" y="1704599"/>
            <a:ext cx="6167120" cy="1292662"/>
          </a:xfrm>
          <a:prstGeom prst="rect">
            <a:avLst/>
          </a:prstGeom>
          <a:solidFill>
            <a:schemeClr val="tx1">
              <a:lumMod val="85000"/>
              <a:lumOff val="15000"/>
              <a:alpha val="90000"/>
            </a:schemeClr>
          </a:solidFill>
        </p:spPr>
        <p:txBody>
          <a:bodyPr wrap="square">
            <a:spAutoFit/>
          </a:bodyPr>
          <a:lstStyle/>
          <a:p>
            <a:r>
              <a:rPr lang="en-GB" sz="3000" b="0" i="0" dirty="0">
                <a:solidFill>
                  <a:srgbClr val="92D050"/>
                </a:solidFill>
                <a:effectLst/>
                <a:latin typeface="Times New Roman" panose="02020603050405020304" pitchFamily="18" charset="0"/>
              </a:rPr>
              <a:t>The Ethics and Economics of Environmental Protection </a:t>
            </a:r>
          </a:p>
          <a:p>
            <a:endParaRPr lang="en-GB" dirty="0">
              <a:solidFill>
                <a:srgbClr val="92D050"/>
              </a:solidFill>
              <a:latin typeface="Times New Roman" panose="02020603050405020304" pitchFamily="18" charset="0"/>
            </a:endParaRP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BB34-3027-4E11-AAF4-75DC8554F01D}"/>
              </a:ext>
            </a:extLst>
          </p:cNvPr>
          <p:cNvSpPr>
            <a:spLocks noGrp="1"/>
          </p:cNvSpPr>
          <p:nvPr>
            <p:ph type="title"/>
          </p:nvPr>
        </p:nvSpPr>
        <p:spPr>
          <a:xfrm>
            <a:off x="685801" y="609601"/>
            <a:ext cx="10880556" cy="772498"/>
          </a:xfrm>
        </p:spPr>
        <p:txBody>
          <a:bodyPr>
            <a:normAutofit/>
          </a:bodyPr>
          <a:lstStyle/>
          <a:p>
            <a:pPr algn="ctr"/>
            <a:r>
              <a:rPr lang="en-GB" sz="3000" dirty="0"/>
              <a:t>Perspectives on precaution II: The problems</a:t>
            </a:r>
          </a:p>
        </p:txBody>
      </p:sp>
      <p:sp>
        <p:nvSpPr>
          <p:cNvPr id="4" name="Slide Number Placeholder 3">
            <a:extLst>
              <a:ext uri="{FF2B5EF4-FFF2-40B4-BE49-F238E27FC236}">
                <a16:creationId xmlns:a16="http://schemas.microsoft.com/office/drawing/2014/main" id="{127CC930-449D-4717-9175-BCC1114C0CAA}"/>
              </a:ext>
            </a:extLst>
          </p:cNvPr>
          <p:cNvSpPr>
            <a:spLocks noGrp="1"/>
          </p:cNvSpPr>
          <p:nvPr>
            <p:ph type="sldNum" sz="quarter" idx="12"/>
          </p:nvPr>
        </p:nvSpPr>
        <p:spPr>
          <a:xfrm>
            <a:off x="11390111" y="6248400"/>
            <a:ext cx="551167" cy="3778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F54F8-4306-4043-A296-45C7DC092C4E}" type="slidenum">
              <a:rPr lang="en-GB" smtClean="0"/>
              <a:pPr/>
              <a:t>10</a:t>
            </a:fld>
            <a:endParaRPr lang="en-GB"/>
          </a:p>
        </p:txBody>
      </p:sp>
      <p:graphicFrame>
        <p:nvGraphicFramePr>
          <p:cNvPr id="6" name="Table 6">
            <a:extLst>
              <a:ext uri="{FF2B5EF4-FFF2-40B4-BE49-F238E27FC236}">
                <a16:creationId xmlns:a16="http://schemas.microsoft.com/office/drawing/2014/main" id="{FB808118-D7A0-4393-8E8B-DCFB17F3DD84}"/>
              </a:ext>
            </a:extLst>
          </p:cNvPr>
          <p:cNvGraphicFramePr>
            <a:graphicFrameLocks noGrp="1"/>
          </p:cNvGraphicFramePr>
          <p:nvPr/>
        </p:nvGraphicFramePr>
        <p:xfrm>
          <a:off x="721895" y="1853475"/>
          <a:ext cx="10844462" cy="4071858"/>
        </p:xfrm>
        <a:graphic>
          <a:graphicData uri="http://schemas.openxmlformats.org/drawingml/2006/table">
            <a:tbl>
              <a:tblPr firstRow="1" bandRow="1">
                <a:tableStyleId>{5C22544A-7EE6-4342-B048-85BDC9FD1C3A}</a:tableStyleId>
              </a:tblPr>
              <a:tblGrid>
                <a:gridCol w="2404077">
                  <a:extLst>
                    <a:ext uri="{9D8B030D-6E8A-4147-A177-3AD203B41FA5}">
                      <a16:colId xmlns:a16="http://schemas.microsoft.com/office/drawing/2014/main" val="1658013113"/>
                    </a:ext>
                  </a:extLst>
                </a:gridCol>
                <a:gridCol w="3964639">
                  <a:extLst>
                    <a:ext uri="{9D8B030D-6E8A-4147-A177-3AD203B41FA5}">
                      <a16:colId xmlns:a16="http://schemas.microsoft.com/office/drawing/2014/main" val="3776549486"/>
                    </a:ext>
                  </a:extLst>
                </a:gridCol>
                <a:gridCol w="4475746">
                  <a:extLst>
                    <a:ext uri="{9D8B030D-6E8A-4147-A177-3AD203B41FA5}">
                      <a16:colId xmlns:a16="http://schemas.microsoft.com/office/drawing/2014/main" val="635249699"/>
                    </a:ext>
                  </a:extLst>
                </a:gridCol>
              </a:tblGrid>
              <a:tr h="596784">
                <a:tc>
                  <a:txBody>
                    <a:bodyPr/>
                    <a:lstStyle/>
                    <a:p>
                      <a:endParaRPr lang="en-GB" sz="1600" i="0" dirty="0"/>
                    </a:p>
                  </a:txBody>
                  <a:tcPr/>
                </a:tc>
                <a:tc>
                  <a:txBody>
                    <a:bodyPr/>
                    <a:lstStyle/>
                    <a:p>
                      <a:r>
                        <a:rPr lang="en-GB" sz="1600" dirty="0"/>
                        <a:t>Strong PP</a:t>
                      </a:r>
                    </a:p>
                  </a:txBody>
                  <a:tcPr/>
                </a:tc>
                <a:tc>
                  <a:txBody>
                    <a:bodyPr/>
                    <a:lstStyle/>
                    <a:p>
                      <a:r>
                        <a:rPr lang="en-GB" sz="1600" dirty="0"/>
                        <a:t>Weak PP</a:t>
                      </a:r>
                    </a:p>
                  </a:txBody>
                  <a:tcPr/>
                </a:tc>
                <a:extLst>
                  <a:ext uri="{0D108BD9-81ED-4DB2-BD59-A6C34878D82A}">
                    <a16:rowId xmlns:a16="http://schemas.microsoft.com/office/drawing/2014/main" val="1536443263"/>
                  </a:ext>
                </a:extLst>
              </a:tr>
              <a:tr h="1082217">
                <a:tc>
                  <a:txBody>
                    <a:bodyPr/>
                    <a:lstStyle/>
                    <a:p>
                      <a:r>
                        <a:rPr lang="en-GB" sz="1600" b="1" i="1" dirty="0"/>
                        <a:t>Specificity</a:t>
                      </a:r>
                    </a:p>
                  </a:txBody>
                  <a:tcPr/>
                </a:tc>
                <a:tc>
                  <a:txBody>
                    <a:bodyPr/>
                    <a:lstStyle/>
                    <a:p>
                      <a:r>
                        <a:rPr lang="en-GB" sz="1600" b="1" dirty="0"/>
                        <a:t>High, but implausible</a:t>
                      </a:r>
                      <a:r>
                        <a:rPr lang="en-GB" sz="1600" dirty="0"/>
                        <a:t>: since irreversibility is routine, the outcome of the strong PP is paralysis</a:t>
                      </a:r>
                    </a:p>
                  </a:txBody>
                  <a:tcPr/>
                </a:tc>
                <a:tc>
                  <a:txBody>
                    <a:bodyPr/>
                    <a:lstStyle/>
                    <a:p>
                      <a:r>
                        <a:rPr lang="en-GB" sz="1600" b="1" dirty="0"/>
                        <a:t>Low</a:t>
                      </a:r>
                      <a:r>
                        <a:rPr lang="en-GB" sz="1600" dirty="0"/>
                        <a:t>: Do we all agree on what a “catastrophe” is? (Would the  extinction of polar bears be catastrophic?)</a:t>
                      </a:r>
                    </a:p>
                  </a:txBody>
                  <a:tcPr/>
                </a:tc>
                <a:extLst>
                  <a:ext uri="{0D108BD9-81ED-4DB2-BD59-A6C34878D82A}">
                    <a16:rowId xmlns:a16="http://schemas.microsoft.com/office/drawing/2014/main" val="2544405283"/>
                  </a:ext>
                </a:extLst>
              </a:tr>
              <a:tr h="1082217">
                <a:tc>
                  <a:txBody>
                    <a:bodyPr/>
                    <a:lstStyle/>
                    <a:p>
                      <a:r>
                        <a:rPr lang="en-GB" sz="1600" b="1" i="1" dirty="0"/>
                        <a:t>Ethical appeal</a:t>
                      </a:r>
                    </a:p>
                  </a:txBody>
                  <a:tcPr/>
                </a:tc>
                <a:tc>
                  <a:txBody>
                    <a:bodyPr/>
                    <a:lstStyle/>
                    <a:p>
                      <a:r>
                        <a:rPr lang="en-GB" sz="1600" b="1" dirty="0"/>
                        <a:t>Low</a:t>
                      </a:r>
                      <a:r>
                        <a:rPr lang="en-GB" sz="1600" dirty="0"/>
                        <a:t>: the strong PP implies that nature is always and everywhere good</a:t>
                      </a:r>
                    </a:p>
                  </a:txBody>
                  <a:tcPr/>
                </a:tc>
                <a:tc>
                  <a:txBody>
                    <a:bodyPr/>
                    <a:lstStyle/>
                    <a:p>
                      <a:r>
                        <a:rPr lang="en-GB" sz="1600" b="1" dirty="0"/>
                        <a:t>High</a:t>
                      </a:r>
                      <a:r>
                        <a:rPr lang="en-GB" sz="1600" dirty="0"/>
                        <a:t>: Few but ideologues (or economists) would object to the idea that people are well-meaning but in some cases make bad decisions</a:t>
                      </a:r>
                    </a:p>
                  </a:txBody>
                  <a:tcPr/>
                </a:tc>
                <a:extLst>
                  <a:ext uri="{0D108BD9-81ED-4DB2-BD59-A6C34878D82A}">
                    <a16:rowId xmlns:a16="http://schemas.microsoft.com/office/drawing/2014/main" val="4224886596"/>
                  </a:ext>
                </a:extLst>
              </a:tr>
              <a:tr h="1082217">
                <a:tc>
                  <a:txBody>
                    <a:bodyPr/>
                    <a:lstStyle/>
                    <a:p>
                      <a:r>
                        <a:rPr lang="en-GB" sz="1600" b="1" i="1" dirty="0"/>
                        <a:t>Practicality</a:t>
                      </a:r>
                    </a:p>
                  </a:txBody>
                  <a:tcPr/>
                </a:tc>
                <a:tc>
                  <a:txBody>
                    <a:bodyPr/>
                    <a:lstStyle/>
                    <a:p>
                      <a:r>
                        <a:rPr lang="en-GB" sz="1600" b="1" dirty="0"/>
                        <a:t>High in principle, but risky</a:t>
                      </a:r>
                      <a:r>
                        <a:rPr lang="en-GB" sz="1600" dirty="0"/>
                        <a:t>: Prohibiting unplanned exchanges entails foregoing the opportunity benefits of innovation</a:t>
                      </a:r>
                    </a:p>
                  </a:txBody>
                  <a:tcPr/>
                </a:tc>
                <a:tc>
                  <a:txBody>
                    <a:bodyPr/>
                    <a:lstStyle/>
                    <a:p>
                      <a:pPr marL="0" indent="0"/>
                      <a:r>
                        <a:rPr lang="en-GB" sz="1600" b="1" dirty="0"/>
                        <a:t>Very low</a:t>
                      </a:r>
                      <a:r>
                        <a:rPr lang="en-GB" sz="1600" dirty="0"/>
                        <a:t>: Humans struggle to apply probability values to uncertain events, so the weak PP is liable to veer towards being too strong or too weak—disagreement would likely be endemic</a:t>
                      </a:r>
                    </a:p>
                    <a:p>
                      <a:pPr marL="977900" indent="-977900"/>
                      <a:endParaRPr lang="en-GB" sz="1600" dirty="0"/>
                    </a:p>
                  </a:txBody>
                  <a:tcPr/>
                </a:tc>
                <a:extLst>
                  <a:ext uri="{0D108BD9-81ED-4DB2-BD59-A6C34878D82A}">
                    <a16:rowId xmlns:a16="http://schemas.microsoft.com/office/drawing/2014/main" val="1630229061"/>
                  </a:ext>
                </a:extLst>
              </a:tr>
            </a:tbl>
          </a:graphicData>
        </a:graphic>
      </p:graphicFrame>
      <p:sp>
        <p:nvSpPr>
          <p:cNvPr id="3" name="Footer Placeholder 2">
            <a:extLst>
              <a:ext uri="{FF2B5EF4-FFF2-40B4-BE49-F238E27FC236}">
                <a16:creationId xmlns:a16="http://schemas.microsoft.com/office/drawing/2014/main" id="{037EC34B-60DD-4C19-B8AA-4A7662622C9C}"/>
              </a:ext>
            </a:extLst>
          </p:cNvPr>
          <p:cNvSpPr>
            <a:spLocks noGrp="1"/>
          </p:cNvSpPr>
          <p:nvPr>
            <p:ph type="ftr" sz="quarter" idx="10"/>
          </p:nvPr>
        </p:nvSpPr>
        <p:spPr/>
        <p:txBody>
          <a:bodyPr/>
          <a:lstStyle/>
          <a:p>
            <a:r>
              <a:rPr lang="en-GB"/>
              <a:t>Risk and the Precautionary Principle</a:t>
            </a:r>
            <a:endParaRPr lang="en-GB" dirty="0"/>
          </a:p>
        </p:txBody>
      </p:sp>
    </p:spTree>
    <p:extLst>
      <p:ext uri="{BB962C8B-B14F-4D97-AF65-F5344CB8AC3E}">
        <p14:creationId xmlns:p14="http://schemas.microsoft.com/office/powerpoint/2010/main" val="214137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C29EE0-D44E-4347-A5AC-AB987804B43A}"/>
              </a:ext>
            </a:extLst>
          </p:cNvPr>
          <p:cNvSpPr>
            <a:spLocks noGrp="1"/>
          </p:cNvSpPr>
          <p:nvPr>
            <p:ph idx="1"/>
          </p:nvPr>
        </p:nvSpPr>
        <p:spPr>
          <a:xfrm>
            <a:off x="5006340" y="1357425"/>
            <a:ext cx="6622441" cy="4668481"/>
          </a:xfrm>
        </p:spPr>
        <p:txBody>
          <a:bodyPr anchor="ctr"/>
          <a:lstStyle/>
          <a:p>
            <a:pPr>
              <a:spcBef>
                <a:spcPts val="2000"/>
              </a:spcBef>
            </a:pPr>
            <a:r>
              <a:rPr lang="en-GB" sz="1700" dirty="0"/>
              <a:t>The strongest critique of the PP is that it is impossible to separate “risk” from “safety”; the two are necessarily intertwined</a:t>
            </a:r>
          </a:p>
          <a:p>
            <a:pPr marL="542925" lvl="1">
              <a:spcBef>
                <a:spcPts val="2000"/>
              </a:spcBef>
            </a:pPr>
            <a:r>
              <a:rPr lang="en-GB" dirty="0"/>
              <a:t>Uncertainty itself creates risk: the PP focuses on “known unknowns” to the exclusion of “unknown unknowns”</a:t>
            </a:r>
          </a:p>
          <a:p>
            <a:pPr marL="542925" lvl="1">
              <a:spcBef>
                <a:spcPts val="2000"/>
              </a:spcBef>
            </a:pPr>
            <a:r>
              <a:rPr lang="en-GB" dirty="0"/>
              <a:t>On </a:t>
            </a:r>
            <a:r>
              <a:rPr lang="en-GB" dirty="0" err="1"/>
              <a:t>Wildavsky’s</a:t>
            </a:r>
            <a:r>
              <a:rPr lang="en-GB" dirty="0"/>
              <a:t> rationalist view we increase safety by confronting and learning from risk, not avoiding it</a:t>
            </a:r>
          </a:p>
          <a:p>
            <a:pPr marL="542925" lvl="1">
              <a:spcBef>
                <a:spcPts val="2000"/>
              </a:spcBef>
            </a:pPr>
            <a:r>
              <a:rPr lang="en-GB" dirty="0"/>
              <a:t>Wealth is itself a form of safety, which we fail to obtain if we pursue caution above all else</a:t>
            </a:r>
          </a:p>
          <a:p>
            <a:pPr marL="542925" lvl="1">
              <a:spcBef>
                <a:spcPts val="2000"/>
              </a:spcBef>
            </a:pPr>
            <a:r>
              <a:rPr lang="en-GB" dirty="0"/>
              <a:t>Overall, it </a:t>
            </a:r>
            <a:r>
              <a:rPr lang="en-GB" i="1" dirty="0"/>
              <a:t>might </a:t>
            </a:r>
            <a:r>
              <a:rPr lang="en-GB" dirty="0"/>
              <a:t>be better to be robust and resilient than fragile and fearful. But of course these is an easy response here: how would we know?</a:t>
            </a:r>
          </a:p>
        </p:txBody>
      </p:sp>
      <p:sp>
        <p:nvSpPr>
          <p:cNvPr id="3" name="Title 2">
            <a:extLst>
              <a:ext uri="{FF2B5EF4-FFF2-40B4-BE49-F238E27FC236}">
                <a16:creationId xmlns:a16="http://schemas.microsoft.com/office/drawing/2014/main" id="{FF578B4D-56CB-4EAA-8276-D1D2D0C1A4D6}"/>
              </a:ext>
            </a:extLst>
          </p:cNvPr>
          <p:cNvSpPr>
            <a:spLocks noGrp="1"/>
          </p:cNvSpPr>
          <p:nvPr>
            <p:ph type="title"/>
          </p:nvPr>
        </p:nvSpPr>
        <p:spPr/>
        <p:txBody>
          <a:bodyPr/>
          <a:lstStyle/>
          <a:p>
            <a:r>
              <a:rPr lang="en-GB" dirty="0"/>
              <a:t>A more general objection: Can we manage risk </a:t>
            </a:r>
            <a:r>
              <a:rPr lang="en-GB" i="1" dirty="0"/>
              <a:t>a priori</a:t>
            </a:r>
            <a:r>
              <a:rPr lang="en-GB" dirty="0"/>
              <a:t>?</a:t>
            </a:r>
          </a:p>
        </p:txBody>
      </p:sp>
      <p:sp>
        <p:nvSpPr>
          <p:cNvPr id="4" name="Footer Placeholder 3">
            <a:extLst>
              <a:ext uri="{FF2B5EF4-FFF2-40B4-BE49-F238E27FC236}">
                <a16:creationId xmlns:a16="http://schemas.microsoft.com/office/drawing/2014/main" id="{6BDB9912-8CDB-42D9-9692-3D478A907037}"/>
              </a:ext>
            </a:extLst>
          </p:cNvPr>
          <p:cNvSpPr>
            <a:spLocks noGrp="1"/>
          </p:cNvSpPr>
          <p:nvPr>
            <p:ph type="ftr" sz="quarter" idx="10"/>
          </p:nvPr>
        </p:nvSpPr>
        <p:spPr/>
        <p:txBody>
          <a:bodyPr/>
          <a:lstStyle/>
          <a:p>
            <a:r>
              <a:rPr lang="en-GB"/>
              <a:t>Risk and the Precautionary Principle</a:t>
            </a:r>
            <a:endParaRPr lang="en-GB" dirty="0"/>
          </a:p>
        </p:txBody>
      </p:sp>
      <p:sp>
        <p:nvSpPr>
          <p:cNvPr id="5" name="Slide Number Placeholder 4">
            <a:extLst>
              <a:ext uri="{FF2B5EF4-FFF2-40B4-BE49-F238E27FC236}">
                <a16:creationId xmlns:a16="http://schemas.microsoft.com/office/drawing/2014/main" id="{7DBBE8EF-0037-4244-A5DA-27654FDB1C25}"/>
              </a:ext>
            </a:extLst>
          </p:cNvPr>
          <p:cNvSpPr>
            <a:spLocks noGrp="1"/>
          </p:cNvSpPr>
          <p:nvPr>
            <p:ph type="sldNum" sz="quarter" idx="11"/>
          </p:nvPr>
        </p:nvSpPr>
        <p:spPr/>
        <p:txBody>
          <a:bodyPr/>
          <a:lstStyle/>
          <a:p>
            <a:pPr rtl="0"/>
            <a:fld id="{19B51A1E-902D-48AF-9020-955120F399B6}" type="slidenum">
              <a:rPr lang="en-GB" noProof="0" smtClean="0"/>
              <a:pPr rtl="0"/>
              <a:t>11</a:t>
            </a:fld>
            <a:endParaRPr lang="en-GB" noProof="0"/>
          </a:p>
        </p:txBody>
      </p:sp>
      <p:pic>
        <p:nvPicPr>
          <p:cNvPr id="7" name="Picture 6" descr="Diagram&#10;&#10;Description automatically generated">
            <a:extLst>
              <a:ext uri="{FF2B5EF4-FFF2-40B4-BE49-F238E27FC236}">
                <a16:creationId xmlns:a16="http://schemas.microsoft.com/office/drawing/2014/main" id="{0BC826A4-166E-4656-ABDD-2506436F3192}"/>
              </a:ext>
            </a:extLst>
          </p:cNvPr>
          <p:cNvPicPr>
            <a:picLocks noChangeAspect="1"/>
          </p:cNvPicPr>
          <p:nvPr/>
        </p:nvPicPr>
        <p:blipFill>
          <a:blip r:embed="rId3"/>
          <a:stretch>
            <a:fillRect/>
          </a:stretch>
        </p:blipFill>
        <p:spPr>
          <a:xfrm>
            <a:off x="563219" y="1463017"/>
            <a:ext cx="4095893" cy="4457296"/>
          </a:xfrm>
          <a:prstGeom prst="rect">
            <a:avLst/>
          </a:prstGeom>
        </p:spPr>
      </p:pic>
    </p:spTree>
    <p:extLst>
      <p:ext uri="{BB962C8B-B14F-4D97-AF65-F5344CB8AC3E}">
        <p14:creationId xmlns:p14="http://schemas.microsoft.com/office/powerpoint/2010/main" val="327695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Environmental leaves">
            <a:extLst>
              <a:ext uri="{FF2B5EF4-FFF2-40B4-BE49-F238E27FC236}">
                <a16:creationId xmlns:a16="http://schemas.microsoft.com/office/drawing/2014/main" id="{50214818-B219-4B6D-866F-31FF178203A8}"/>
              </a:ext>
            </a:extLst>
          </p:cNvPr>
          <p:cNvPicPr>
            <a:picLocks noChangeAspect="1"/>
          </p:cNvPicPr>
          <p:nvPr/>
        </p:nvPicPr>
        <p:blipFill>
          <a:blip r:embed="rId3"/>
          <a:srcRect l="11" r="11"/>
          <a:stretch>
            <a:fillRect/>
          </a:stretch>
        </p:blipFill>
        <p:spPr>
          <a:xfrm>
            <a:off x="86715" y="86714"/>
            <a:ext cx="12018572" cy="6684572"/>
          </a:xfrm>
          <a:prstGeom prst="rect">
            <a:avLst/>
          </a:prstGeom>
        </p:spPr>
      </p:pic>
      <p:sp>
        <p:nvSpPr>
          <p:cNvPr id="7" name="TextBox 6">
            <a:extLst>
              <a:ext uri="{FF2B5EF4-FFF2-40B4-BE49-F238E27FC236}">
                <a16:creationId xmlns:a16="http://schemas.microsoft.com/office/drawing/2014/main" id="{F40EA236-3AA3-40AA-AFA5-DDA70A9CEDB9}"/>
              </a:ext>
            </a:extLst>
          </p:cNvPr>
          <p:cNvSpPr txBox="1"/>
          <p:nvPr/>
        </p:nvSpPr>
        <p:spPr>
          <a:xfrm>
            <a:off x="1725105" y="801511"/>
            <a:ext cx="8870623" cy="5307636"/>
          </a:xfrm>
          <a:prstGeom prst="rect">
            <a:avLst/>
          </a:prstGeom>
          <a:solidFill>
            <a:schemeClr val="bg2">
              <a:lumMod val="25000"/>
              <a:alpha val="90000"/>
            </a:schemeClr>
          </a:solidFill>
        </p:spPr>
        <p:txBody>
          <a:bodyPr wrap="square" lIns="0" tIns="0" rIns="0" bIns="0" rtlCol="0" anchor="ctr">
            <a:noAutofit/>
          </a:bodyPr>
          <a:lstStyle/>
          <a:p>
            <a:pPr marL="180975" algn="ctr">
              <a:tabLst>
                <a:tab pos="180975" algn="l"/>
              </a:tabLst>
            </a:pPr>
            <a:r>
              <a:rPr lang="en-GB" sz="1400" b="1" dirty="0">
                <a:solidFill>
                  <a:schemeClr val="bg1"/>
                </a:solidFill>
                <a:latin typeface="+mn-lt"/>
              </a:rPr>
              <a:t>Summary</a:t>
            </a:r>
          </a:p>
          <a:p>
            <a:pPr marL="180975">
              <a:spcBef>
                <a:spcPts val="2000"/>
              </a:spcBef>
              <a:tabLst>
                <a:tab pos="180975" algn="l"/>
              </a:tabLst>
            </a:pPr>
            <a:r>
              <a:rPr lang="en-GB" sz="1400" dirty="0">
                <a:solidFill>
                  <a:schemeClr val="bg1"/>
                </a:solidFill>
              </a:rPr>
              <a:t>We cannot escape risk, because we face </a:t>
            </a:r>
            <a:r>
              <a:rPr lang="en-GB" sz="1400" u="sng" dirty="0">
                <a:solidFill>
                  <a:schemeClr val="bg1"/>
                </a:solidFill>
              </a:rPr>
              <a:t>dilemmas</a:t>
            </a:r>
            <a:r>
              <a:rPr lang="en-GB" sz="1400" i="1" dirty="0">
                <a:solidFill>
                  <a:schemeClr val="bg1"/>
                </a:solidFill>
              </a:rPr>
              <a:t> </a:t>
            </a:r>
            <a:r>
              <a:rPr lang="en-GB" sz="1400" dirty="0">
                <a:solidFill>
                  <a:schemeClr val="bg1"/>
                </a:solidFill>
              </a:rPr>
              <a:t>under conditions of </a:t>
            </a:r>
            <a:r>
              <a:rPr lang="en-GB" sz="1400" u="sng" dirty="0">
                <a:solidFill>
                  <a:schemeClr val="bg1"/>
                </a:solidFill>
              </a:rPr>
              <a:t>uncertainty</a:t>
            </a:r>
          </a:p>
          <a:p>
            <a:pPr marL="541338" indent="-269875">
              <a:spcBef>
                <a:spcPts val="2000"/>
              </a:spcBef>
              <a:buFont typeface="Arial" panose="020B0604020202020204" pitchFamily="34" charset="0"/>
              <a:buChar char="•"/>
              <a:tabLst>
                <a:tab pos="1524000" algn="l"/>
              </a:tabLst>
            </a:pPr>
            <a:r>
              <a:rPr lang="en-GB" sz="1400" dirty="0">
                <a:solidFill>
                  <a:schemeClr val="bg1"/>
                </a:solidFill>
              </a:rPr>
              <a:t>The limits debate is, in essence, a question of risk: do we risk more by allowing unregulated change, or by regulations that may be excessive or self-defeating?</a:t>
            </a:r>
          </a:p>
          <a:p>
            <a:pPr marL="541338" indent="-269875">
              <a:spcBef>
                <a:spcPts val="2000"/>
              </a:spcBef>
              <a:buFont typeface="Arial" panose="020B0604020202020204" pitchFamily="34" charset="0"/>
              <a:buChar char="•"/>
              <a:tabLst>
                <a:tab pos="1524000" algn="l"/>
              </a:tabLst>
            </a:pPr>
            <a:r>
              <a:rPr lang="en-GB" sz="1400" dirty="0">
                <a:solidFill>
                  <a:schemeClr val="bg1"/>
                </a:solidFill>
              </a:rPr>
              <a:t>But risk also allows us to clarify what’s at issue: precisely what values matter, and how are they related (i.e., the question of substitutability)? To what extent is it acceptable to externalise costs onto nature?</a:t>
            </a:r>
          </a:p>
          <a:p>
            <a:pPr marL="180975">
              <a:spcBef>
                <a:spcPts val="2000"/>
              </a:spcBef>
              <a:tabLst>
                <a:tab pos="180975" algn="l"/>
              </a:tabLst>
            </a:pPr>
            <a:r>
              <a:rPr lang="en-GB" sz="1400" dirty="0">
                <a:solidFill>
                  <a:schemeClr val="bg1"/>
                </a:solidFill>
              </a:rPr>
              <a:t>Crucially, this all means that the tendency to caution is not </a:t>
            </a:r>
            <a:r>
              <a:rPr lang="en-GB" sz="1400" i="1" dirty="0">
                <a:solidFill>
                  <a:schemeClr val="bg1"/>
                </a:solidFill>
              </a:rPr>
              <a:t>automatically </a:t>
            </a:r>
            <a:r>
              <a:rPr lang="en-GB" sz="1400" dirty="0">
                <a:solidFill>
                  <a:schemeClr val="bg1"/>
                </a:solidFill>
              </a:rPr>
              <a:t>a solution to the limits debate</a:t>
            </a:r>
          </a:p>
          <a:p>
            <a:pPr marL="541338" indent="-285750">
              <a:spcBef>
                <a:spcPts val="2000"/>
              </a:spcBef>
              <a:buFont typeface="Arial" panose="020B0604020202020204" pitchFamily="34" charset="0"/>
              <a:buChar char="•"/>
              <a:tabLst>
                <a:tab pos="180975" algn="l"/>
              </a:tabLst>
            </a:pPr>
            <a:r>
              <a:rPr lang="en-GB" sz="1400" dirty="0">
                <a:solidFill>
                  <a:schemeClr val="bg1"/>
                </a:solidFill>
              </a:rPr>
              <a:t>The PP may fail its own test (a la Sunstein and </a:t>
            </a:r>
            <a:r>
              <a:rPr lang="en-GB" sz="1400" dirty="0" err="1">
                <a:solidFill>
                  <a:schemeClr val="bg1"/>
                </a:solidFill>
              </a:rPr>
              <a:t>Wildavsky</a:t>
            </a:r>
            <a:r>
              <a:rPr lang="en-GB" sz="1400" dirty="0">
                <a:solidFill>
                  <a:schemeClr val="bg1"/>
                </a:solidFill>
              </a:rPr>
              <a:t>): it </a:t>
            </a:r>
            <a:r>
              <a:rPr lang="en-GB" sz="1400" i="1" dirty="0">
                <a:solidFill>
                  <a:schemeClr val="bg1"/>
                </a:solidFill>
              </a:rPr>
              <a:t>may</a:t>
            </a:r>
            <a:r>
              <a:rPr lang="en-GB" sz="1400" dirty="0">
                <a:solidFill>
                  <a:schemeClr val="bg1"/>
                </a:solidFill>
              </a:rPr>
              <a:t> create catastrophes rather than avoid them [call this the n = 1 question]</a:t>
            </a:r>
          </a:p>
          <a:p>
            <a:pPr marL="541338" indent="-285750">
              <a:spcBef>
                <a:spcPts val="2000"/>
              </a:spcBef>
              <a:buFont typeface="Arial" panose="020B0604020202020204" pitchFamily="34" charset="0"/>
              <a:buChar char="•"/>
              <a:tabLst>
                <a:tab pos="180975" algn="l"/>
              </a:tabLst>
            </a:pPr>
            <a:r>
              <a:rPr lang="en-GB" sz="1400" dirty="0">
                <a:solidFill>
                  <a:schemeClr val="bg1"/>
                </a:solidFill>
              </a:rPr>
              <a:t>The PP may be more interesting, however, as a social-cultural phenomenon: why do we focus on some risks rather than others? [call this the n = many question]</a:t>
            </a:r>
          </a:p>
          <a:p>
            <a:pPr marL="923925" lvl="1" indent="-285750">
              <a:spcBef>
                <a:spcPts val="2000"/>
              </a:spcBef>
              <a:buFont typeface="Arial" panose="020B0604020202020204" pitchFamily="34" charset="0"/>
              <a:buChar char="•"/>
              <a:tabLst>
                <a:tab pos="180975" algn="l"/>
              </a:tabLst>
            </a:pPr>
            <a:r>
              <a:rPr lang="en-GB" sz="1400" dirty="0">
                <a:solidFill>
                  <a:schemeClr val="bg1"/>
                </a:solidFill>
              </a:rPr>
              <a:t>Who gets to decide which risks are going to be addressed? Who gets to decide which conception of “nature” to protect?</a:t>
            </a:r>
          </a:p>
          <a:p>
            <a:pPr marL="923925" lvl="1" indent="-285750">
              <a:spcBef>
                <a:spcPts val="2000"/>
              </a:spcBef>
              <a:buFont typeface="Arial" panose="020B0604020202020204" pitchFamily="34" charset="0"/>
              <a:buChar char="•"/>
              <a:tabLst>
                <a:tab pos="180975" algn="l"/>
              </a:tabLst>
            </a:pPr>
            <a:r>
              <a:rPr lang="en-GB" sz="1400" dirty="0">
                <a:solidFill>
                  <a:schemeClr val="bg1"/>
                </a:solidFill>
              </a:rPr>
              <a:t>What are the ethics of environmental protection? What </a:t>
            </a:r>
            <a:r>
              <a:rPr lang="en-GB" sz="1400" i="1" dirty="0">
                <a:solidFill>
                  <a:schemeClr val="bg1"/>
                </a:solidFill>
              </a:rPr>
              <a:t>is </a:t>
            </a:r>
            <a:r>
              <a:rPr lang="en-GB" sz="1400" dirty="0">
                <a:solidFill>
                  <a:schemeClr val="bg1"/>
                </a:solidFill>
              </a:rPr>
              <a:t>reason, and how (when) is it valid?</a:t>
            </a:r>
          </a:p>
        </p:txBody>
      </p:sp>
      <p:sp>
        <p:nvSpPr>
          <p:cNvPr id="3" name="Footer Placeholder 2">
            <a:extLst>
              <a:ext uri="{FF2B5EF4-FFF2-40B4-BE49-F238E27FC236}">
                <a16:creationId xmlns:a16="http://schemas.microsoft.com/office/drawing/2014/main" id="{BF05BA23-2FA9-4BE8-8DEE-0D015FFECCF3}"/>
              </a:ext>
            </a:extLst>
          </p:cNvPr>
          <p:cNvSpPr>
            <a:spLocks noGrp="1"/>
          </p:cNvSpPr>
          <p:nvPr>
            <p:ph type="ftr" sz="quarter" idx="10"/>
          </p:nvPr>
        </p:nvSpPr>
        <p:spPr/>
        <p:txBody>
          <a:bodyPr/>
          <a:lstStyle/>
          <a:p>
            <a:r>
              <a:rPr lang="en-GB" dirty="0"/>
              <a:t>Risk and the Precautionary Principle</a:t>
            </a:r>
          </a:p>
        </p:txBody>
      </p:sp>
      <p:sp>
        <p:nvSpPr>
          <p:cNvPr id="4" name="Slide Number Placeholder 3">
            <a:extLst>
              <a:ext uri="{FF2B5EF4-FFF2-40B4-BE49-F238E27FC236}">
                <a16:creationId xmlns:a16="http://schemas.microsoft.com/office/drawing/2014/main" id="{9C29814C-E8D9-42D4-9955-AEBC9C9708F6}"/>
              </a:ext>
            </a:extLst>
          </p:cNvPr>
          <p:cNvSpPr>
            <a:spLocks noGrp="1"/>
          </p:cNvSpPr>
          <p:nvPr>
            <p:ph type="sldNum" sz="quarter" idx="11"/>
          </p:nvPr>
        </p:nvSpPr>
        <p:spPr/>
        <p:txBody>
          <a:bodyPr/>
          <a:lstStyle/>
          <a:p>
            <a:pPr rtl="0"/>
            <a:fld id="{19B51A1E-902D-48AF-9020-955120F399B6}" type="slidenum">
              <a:rPr lang="en-GB" noProof="0" smtClean="0"/>
              <a:pPr rtl="0"/>
              <a:t>12</a:t>
            </a:fld>
            <a:endParaRPr lang="en-GB" noProof="0"/>
          </a:p>
        </p:txBody>
      </p:sp>
    </p:spTree>
    <p:extLst>
      <p:ext uri="{BB962C8B-B14F-4D97-AF65-F5344CB8AC3E}">
        <p14:creationId xmlns:p14="http://schemas.microsoft.com/office/powerpoint/2010/main" val="33701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35037-A2AE-4BC5-8279-3C6D373A0F84}"/>
              </a:ext>
            </a:extLst>
          </p:cNvPr>
          <p:cNvSpPr>
            <a:spLocks noGrp="1"/>
          </p:cNvSpPr>
          <p:nvPr>
            <p:ph idx="1"/>
          </p:nvPr>
        </p:nvSpPr>
        <p:spPr/>
        <p:txBody>
          <a:bodyPr anchor="ctr"/>
          <a:lstStyle/>
          <a:p>
            <a:pPr marL="0" indent="0">
              <a:lnSpc>
                <a:spcPct val="100000"/>
              </a:lnSpc>
              <a:spcBef>
                <a:spcPts val="1500"/>
              </a:spcBef>
              <a:buNone/>
            </a:pPr>
            <a:r>
              <a:rPr lang="en-GB" sz="2100" b="1" dirty="0">
                <a:solidFill>
                  <a:schemeClr val="tx1"/>
                </a:solidFill>
              </a:rPr>
              <a:t>The limits debate reflects different interpretations of the relationship between economic progress and environmental change</a:t>
            </a:r>
          </a:p>
          <a:p>
            <a:pPr lvl="1"/>
            <a:r>
              <a:rPr lang="en-GB" sz="1700" b="0" dirty="0">
                <a:solidFill>
                  <a:schemeClr val="tx1"/>
                </a:solidFill>
              </a:rPr>
              <a:t>Malthusians </a:t>
            </a:r>
            <a:r>
              <a:rPr lang="en-GB" sz="1700" dirty="0"/>
              <a:t>argue that breaching the Earth’s carrying capacity threatens the eco-system and human well-being</a:t>
            </a:r>
          </a:p>
          <a:p>
            <a:pPr lvl="2"/>
            <a:r>
              <a:rPr lang="en-GB" sz="1600" dirty="0"/>
              <a:t>Humans are dependent on a system of ecological goods and services that are external to, and greater and more complex than, human processes</a:t>
            </a:r>
          </a:p>
          <a:p>
            <a:pPr lvl="1"/>
            <a:r>
              <a:rPr lang="en-GB" sz="1700" b="0" dirty="0">
                <a:solidFill>
                  <a:schemeClr val="tx1"/>
                </a:solidFill>
              </a:rPr>
              <a:t>Prometheans argue that economic growth facilitates both a higher standard of living and an expanded supply of goods and resources</a:t>
            </a:r>
          </a:p>
          <a:p>
            <a:pPr lvl="2"/>
            <a:r>
              <a:rPr lang="en-GB" sz="1600" dirty="0"/>
              <a:t>Human ingenuity allows for increasingly efficient combinations of labour and resources which provide ever better defences against threats (natural </a:t>
            </a:r>
            <a:r>
              <a:rPr lang="en-GB" sz="1600" i="1" dirty="0"/>
              <a:t>or</a:t>
            </a:r>
            <a:r>
              <a:rPr lang="en-GB" sz="1600" dirty="0"/>
              <a:t> human-induced)</a:t>
            </a:r>
            <a:endParaRPr lang="en-GB" sz="1600" b="0" dirty="0">
              <a:solidFill>
                <a:schemeClr val="tx1"/>
              </a:solidFill>
            </a:endParaRPr>
          </a:p>
          <a:p>
            <a:pPr marL="0" indent="0">
              <a:lnSpc>
                <a:spcPct val="100000"/>
              </a:lnSpc>
              <a:spcBef>
                <a:spcPts val="1500"/>
              </a:spcBef>
              <a:buNone/>
            </a:pPr>
            <a:r>
              <a:rPr lang="en-GB" sz="2100" b="1" dirty="0">
                <a:solidFill>
                  <a:schemeClr val="tx1"/>
                </a:solidFill>
              </a:rPr>
              <a:t>Reasons and risks</a:t>
            </a:r>
          </a:p>
          <a:p>
            <a:pPr marL="541338" lvl="1" indent="-265113"/>
            <a:r>
              <a:rPr lang="en-GB" sz="1700" b="0" dirty="0">
                <a:solidFill>
                  <a:schemeClr val="tx1"/>
                </a:solidFill>
              </a:rPr>
              <a:t>This debate reflects opposing attitudes to the </a:t>
            </a:r>
            <a:r>
              <a:rPr lang="en-GB" sz="1700" b="0" i="1" dirty="0">
                <a:solidFill>
                  <a:schemeClr val="tx1"/>
                </a:solidFill>
              </a:rPr>
              <a:t>nature </a:t>
            </a:r>
            <a:r>
              <a:rPr lang="en-GB" sz="1700" b="0" dirty="0">
                <a:solidFill>
                  <a:schemeClr val="tx1"/>
                </a:solidFill>
              </a:rPr>
              <a:t>of the risk we face, and how that risk </a:t>
            </a:r>
            <a:r>
              <a:rPr lang="en-GB" sz="1700" b="0" i="1" dirty="0">
                <a:solidFill>
                  <a:schemeClr val="tx1"/>
                </a:solidFill>
              </a:rPr>
              <a:t>ought </a:t>
            </a:r>
            <a:r>
              <a:rPr lang="en-GB" sz="1700" b="0" dirty="0">
                <a:solidFill>
                  <a:schemeClr val="tx1"/>
                </a:solidFill>
              </a:rPr>
              <a:t>to be distributed</a:t>
            </a:r>
          </a:p>
          <a:p>
            <a:pPr marL="541338" lvl="1" indent="-265113"/>
            <a:r>
              <a:rPr lang="en-GB" sz="1700" b="0" dirty="0">
                <a:solidFill>
                  <a:schemeClr val="tx1"/>
                </a:solidFill>
              </a:rPr>
              <a:t>More simply: what </a:t>
            </a:r>
            <a:r>
              <a:rPr lang="en-GB" sz="1700" dirty="0"/>
              <a:t>form and level of </a:t>
            </a:r>
            <a:r>
              <a:rPr lang="en-GB" sz="1700" b="0" dirty="0">
                <a:solidFill>
                  <a:schemeClr val="tx1"/>
                </a:solidFill>
              </a:rPr>
              <a:t>risk is reasonable, i.e., socially and morally acceptable? </a:t>
            </a:r>
          </a:p>
        </p:txBody>
      </p:sp>
      <p:sp>
        <p:nvSpPr>
          <p:cNvPr id="3" name="Title 2">
            <a:extLst>
              <a:ext uri="{FF2B5EF4-FFF2-40B4-BE49-F238E27FC236}">
                <a16:creationId xmlns:a16="http://schemas.microsoft.com/office/drawing/2014/main" id="{B53E88D2-D386-4792-BDEE-53B93B2A77C2}"/>
              </a:ext>
            </a:extLst>
          </p:cNvPr>
          <p:cNvSpPr>
            <a:spLocks noGrp="1"/>
          </p:cNvSpPr>
          <p:nvPr>
            <p:ph type="title"/>
          </p:nvPr>
        </p:nvSpPr>
        <p:spPr/>
        <p:txBody>
          <a:bodyPr/>
          <a:lstStyle/>
          <a:p>
            <a:r>
              <a:rPr lang="en-GB" dirty="0"/>
              <a:t>1. The limits debate, again</a:t>
            </a:r>
          </a:p>
        </p:txBody>
      </p:sp>
      <p:sp>
        <p:nvSpPr>
          <p:cNvPr id="4" name="Slide Number Placeholder 3">
            <a:extLst>
              <a:ext uri="{FF2B5EF4-FFF2-40B4-BE49-F238E27FC236}">
                <a16:creationId xmlns:a16="http://schemas.microsoft.com/office/drawing/2014/main" id="{2594EDC3-73FA-43E9-BF3F-6CC9AC64D171}"/>
              </a:ext>
            </a:extLst>
          </p:cNvPr>
          <p:cNvSpPr>
            <a:spLocks noGrp="1"/>
          </p:cNvSpPr>
          <p:nvPr>
            <p:ph type="sldNum" sz="quarter" idx="11"/>
          </p:nvPr>
        </p:nvSpPr>
        <p:spPr/>
        <p:txBody>
          <a:bodyPr/>
          <a:lstStyle/>
          <a:p>
            <a:pPr rtl="0"/>
            <a:fld id="{19B51A1E-902D-48AF-9020-955120F399B6}" type="slidenum">
              <a:rPr lang="en-GB" noProof="0" smtClean="0"/>
              <a:pPr rtl="0"/>
              <a:t>2</a:t>
            </a:fld>
            <a:endParaRPr lang="en-GB" noProof="0"/>
          </a:p>
        </p:txBody>
      </p:sp>
      <p:sp>
        <p:nvSpPr>
          <p:cNvPr id="5" name="Footer Placeholder 4">
            <a:extLst>
              <a:ext uri="{FF2B5EF4-FFF2-40B4-BE49-F238E27FC236}">
                <a16:creationId xmlns:a16="http://schemas.microsoft.com/office/drawing/2014/main" id="{B9B73C7A-B33C-4C8A-A536-F6730AD6B499}"/>
              </a:ext>
            </a:extLst>
          </p:cNvPr>
          <p:cNvSpPr>
            <a:spLocks noGrp="1"/>
          </p:cNvSpPr>
          <p:nvPr>
            <p:ph type="ftr" sz="quarter" idx="10"/>
          </p:nvPr>
        </p:nvSpPr>
        <p:spPr/>
        <p:txBody>
          <a:bodyPr/>
          <a:lstStyle/>
          <a:p>
            <a:pPr rtl="0"/>
            <a:r>
              <a:rPr lang="en-GB" dirty="0"/>
              <a:t>Risk and the Precautionary Principle</a:t>
            </a:r>
            <a:endParaRPr lang="en-GB" noProof="0" dirty="0"/>
          </a:p>
        </p:txBody>
      </p:sp>
    </p:spTree>
    <p:extLst>
      <p:ext uri="{BB962C8B-B14F-4D97-AF65-F5344CB8AC3E}">
        <p14:creationId xmlns:p14="http://schemas.microsoft.com/office/powerpoint/2010/main" val="302075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371724-DC3B-4825-AD84-4644098F288A}"/>
              </a:ext>
            </a:extLst>
          </p:cNvPr>
          <p:cNvSpPr>
            <a:spLocks noGrp="1"/>
          </p:cNvSpPr>
          <p:nvPr>
            <p:ph idx="1"/>
          </p:nvPr>
        </p:nvSpPr>
        <p:spPr>
          <a:xfrm>
            <a:off x="432000" y="1352550"/>
            <a:ext cx="11340000" cy="4479450"/>
          </a:xfrm>
        </p:spPr>
        <p:txBody>
          <a:bodyPr/>
          <a:lstStyle/>
          <a:p>
            <a:pPr marL="457200" indent="-457200">
              <a:buFont typeface="+mj-lt"/>
              <a:buAutoNum type="arabicPeriod"/>
            </a:pPr>
            <a:r>
              <a:rPr lang="en-GB" dirty="0"/>
              <a:t>Challenges to wildlife</a:t>
            </a:r>
          </a:p>
          <a:p>
            <a:pPr marL="733425" lvl="1" indent="-457200"/>
            <a:r>
              <a:rPr lang="en-GB" sz="1600" dirty="0"/>
              <a:t>Climate change both harms living animals and plants, and changes which will, over time, come into existence</a:t>
            </a:r>
          </a:p>
          <a:p>
            <a:pPr marL="733425" lvl="1" indent="-457200"/>
            <a:r>
              <a:rPr lang="en-GB" sz="1600" dirty="0"/>
              <a:t>E.g., polar bears live harder, shorter lives than they would have done without climate change</a:t>
            </a:r>
          </a:p>
          <a:p>
            <a:pPr marL="733425" lvl="1" indent="-457200"/>
            <a:r>
              <a:rPr lang="en-GB" sz="1600" dirty="0"/>
              <a:t>The question is: are the likely harms felt by wildlife acceptable given the benefits to people? Does it matter that evolution forces fairly swift adaptations among flora and fauna?</a:t>
            </a:r>
          </a:p>
          <a:p>
            <a:pPr marL="457200" indent="-457200">
              <a:buFont typeface="+mj-lt"/>
              <a:buAutoNum type="arabicPeriod"/>
            </a:pPr>
            <a:r>
              <a:rPr lang="en-GB" dirty="0"/>
              <a:t>The “world-system”</a:t>
            </a:r>
          </a:p>
          <a:p>
            <a:pPr lvl="1"/>
            <a:r>
              <a:rPr lang="en-GB" sz="1600" dirty="0"/>
              <a:t>Climate change is part of a wider set of social and economic developments that link environmental outcomes to human behaviour in apparently systemic ways</a:t>
            </a:r>
          </a:p>
          <a:p>
            <a:pPr lvl="1"/>
            <a:r>
              <a:rPr lang="en-GB" sz="1600" dirty="0"/>
              <a:t>E.g., environmental degradation may be linked to increasing disparities of wealth, the rise in migration (and associated social tensions), and even a tendency to authoritarianism</a:t>
            </a:r>
          </a:p>
          <a:p>
            <a:pPr lvl="1"/>
            <a:r>
              <a:rPr lang="en-GB" sz="1600" dirty="0"/>
              <a:t>The question is: are the apparent problems with global capitalism concrete and significant enough to warrant a wholescale shift in social organisation? Does it matter that the prospects of such a shift—or, at least, of keeping control over it, are poor?</a:t>
            </a:r>
          </a:p>
        </p:txBody>
      </p:sp>
      <p:sp>
        <p:nvSpPr>
          <p:cNvPr id="3" name="Title 2">
            <a:extLst>
              <a:ext uri="{FF2B5EF4-FFF2-40B4-BE49-F238E27FC236}">
                <a16:creationId xmlns:a16="http://schemas.microsoft.com/office/drawing/2014/main" id="{D08A641E-848A-4B3C-890F-667386671426}"/>
              </a:ext>
            </a:extLst>
          </p:cNvPr>
          <p:cNvSpPr>
            <a:spLocks noGrp="1"/>
          </p:cNvSpPr>
          <p:nvPr>
            <p:ph type="title"/>
          </p:nvPr>
        </p:nvSpPr>
        <p:spPr>
          <a:xfrm>
            <a:off x="432000" y="431999"/>
            <a:ext cx="11340000" cy="663375"/>
          </a:xfrm>
        </p:spPr>
        <p:txBody>
          <a:bodyPr/>
          <a:lstStyle/>
          <a:p>
            <a:r>
              <a:rPr lang="en-GB" dirty="0"/>
              <a:t>Two examples</a:t>
            </a:r>
          </a:p>
        </p:txBody>
      </p:sp>
      <p:sp>
        <p:nvSpPr>
          <p:cNvPr id="4" name="Footer Placeholder 3">
            <a:extLst>
              <a:ext uri="{FF2B5EF4-FFF2-40B4-BE49-F238E27FC236}">
                <a16:creationId xmlns:a16="http://schemas.microsoft.com/office/drawing/2014/main" id="{09AAFCE2-8170-47F1-83D0-AE9B70AC7320}"/>
              </a:ext>
            </a:extLst>
          </p:cNvPr>
          <p:cNvSpPr>
            <a:spLocks noGrp="1"/>
          </p:cNvSpPr>
          <p:nvPr>
            <p:ph type="ftr" sz="quarter" idx="10"/>
          </p:nvPr>
        </p:nvSpPr>
        <p:spPr/>
        <p:txBody>
          <a:bodyPr/>
          <a:lstStyle/>
          <a:p>
            <a:r>
              <a:rPr lang="en-GB" dirty="0"/>
              <a:t>Risk and the Precautionary Principle</a:t>
            </a:r>
          </a:p>
        </p:txBody>
      </p:sp>
      <p:sp>
        <p:nvSpPr>
          <p:cNvPr id="5" name="Slide Number Placeholder 4">
            <a:extLst>
              <a:ext uri="{FF2B5EF4-FFF2-40B4-BE49-F238E27FC236}">
                <a16:creationId xmlns:a16="http://schemas.microsoft.com/office/drawing/2014/main" id="{50F074DE-3C79-4552-A60B-94DD8F252C58}"/>
              </a:ext>
            </a:extLst>
          </p:cNvPr>
          <p:cNvSpPr>
            <a:spLocks noGrp="1"/>
          </p:cNvSpPr>
          <p:nvPr>
            <p:ph type="sldNum" sz="quarter" idx="11"/>
          </p:nvPr>
        </p:nvSpPr>
        <p:spPr/>
        <p:txBody>
          <a:bodyPr/>
          <a:lstStyle/>
          <a:p>
            <a:pPr rtl="0"/>
            <a:fld id="{19B51A1E-902D-48AF-9020-955120F399B6}" type="slidenum">
              <a:rPr lang="en-GB" noProof="0" smtClean="0"/>
              <a:pPr rtl="0"/>
              <a:t>3</a:t>
            </a:fld>
            <a:endParaRPr lang="en-GB" noProof="0"/>
          </a:p>
        </p:txBody>
      </p:sp>
    </p:spTree>
    <p:extLst>
      <p:ext uri="{BB962C8B-B14F-4D97-AF65-F5344CB8AC3E}">
        <p14:creationId xmlns:p14="http://schemas.microsoft.com/office/powerpoint/2010/main" val="154849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7B673-1C43-4CA5-A7ED-312EF9AE28E4}"/>
              </a:ext>
            </a:extLst>
          </p:cNvPr>
          <p:cNvSpPr>
            <a:spLocks noGrp="1"/>
          </p:cNvSpPr>
          <p:nvPr>
            <p:ph type="title"/>
          </p:nvPr>
        </p:nvSpPr>
        <p:spPr/>
        <p:txBody>
          <a:bodyPr/>
          <a:lstStyle/>
          <a:p>
            <a:r>
              <a:rPr lang="en-GB" dirty="0"/>
              <a:t>Values and risks</a:t>
            </a:r>
          </a:p>
        </p:txBody>
      </p:sp>
      <p:sp>
        <p:nvSpPr>
          <p:cNvPr id="4" name="Footer Placeholder 3">
            <a:extLst>
              <a:ext uri="{FF2B5EF4-FFF2-40B4-BE49-F238E27FC236}">
                <a16:creationId xmlns:a16="http://schemas.microsoft.com/office/drawing/2014/main" id="{3C2FEF07-D663-45F9-971E-10A4C672DC15}"/>
              </a:ext>
            </a:extLst>
          </p:cNvPr>
          <p:cNvSpPr>
            <a:spLocks noGrp="1"/>
          </p:cNvSpPr>
          <p:nvPr>
            <p:ph type="ftr" sz="quarter" idx="10"/>
          </p:nvPr>
        </p:nvSpPr>
        <p:spPr/>
        <p:txBody>
          <a:bodyPr/>
          <a:lstStyle/>
          <a:p>
            <a:r>
              <a:rPr lang="en-GB"/>
              <a:t>Risk and the Precautionary Principle</a:t>
            </a:r>
            <a:endParaRPr lang="en-GB" dirty="0"/>
          </a:p>
        </p:txBody>
      </p:sp>
      <p:sp>
        <p:nvSpPr>
          <p:cNvPr id="5" name="Slide Number Placeholder 4">
            <a:extLst>
              <a:ext uri="{FF2B5EF4-FFF2-40B4-BE49-F238E27FC236}">
                <a16:creationId xmlns:a16="http://schemas.microsoft.com/office/drawing/2014/main" id="{4BA33706-F407-4B31-AC11-A55727C11AE0}"/>
              </a:ext>
            </a:extLst>
          </p:cNvPr>
          <p:cNvSpPr>
            <a:spLocks noGrp="1"/>
          </p:cNvSpPr>
          <p:nvPr>
            <p:ph type="sldNum" sz="quarter" idx="11"/>
          </p:nvPr>
        </p:nvSpPr>
        <p:spPr/>
        <p:txBody>
          <a:bodyPr/>
          <a:lstStyle/>
          <a:p>
            <a:pPr rtl="0"/>
            <a:fld id="{19B51A1E-902D-48AF-9020-955120F399B6}" type="slidenum">
              <a:rPr lang="en-GB" noProof="0" smtClean="0"/>
              <a:pPr rtl="0"/>
              <a:t>4</a:t>
            </a:fld>
            <a:endParaRPr lang="en-GB" noProof="0"/>
          </a:p>
        </p:txBody>
      </p:sp>
      <p:sp>
        <p:nvSpPr>
          <p:cNvPr id="6" name="Content Placeholder 4">
            <a:extLst>
              <a:ext uri="{FF2B5EF4-FFF2-40B4-BE49-F238E27FC236}">
                <a16:creationId xmlns:a16="http://schemas.microsoft.com/office/drawing/2014/main" id="{90D2C4D5-25D5-483B-A69C-78A3F6B4D4E5}"/>
              </a:ext>
            </a:extLst>
          </p:cNvPr>
          <p:cNvSpPr txBox="1">
            <a:spLocks/>
          </p:cNvSpPr>
          <p:nvPr/>
        </p:nvSpPr>
        <p:spPr>
          <a:xfrm>
            <a:off x="534813" y="2474259"/>
            <a:ext cx="11122374" cy="954741"/>
          </a:xfrm>
          <a:prstGeom prst="leftRightArrow">
            <a:avLst/>
          </a:prstGeom>
          <a:solidFill>
            <a:schemeClr val="accent3"/>
          </a:solidFill>
          <a:ln w="19050" cap="rnd"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n-GB" b="1" dirty="0"/>
              <a:t>Attitudes to risk and change</a:t>
            </a:r>
          </a:p>
        </p:txBody>
      </p:sp>
      <p:cxnSp>
        <p:nvCxnSpPr>
          <p:cNvPr id="7" name="Straight Arrow Connector 6">
            <a:extLst>
              <a:ext uri="{FF2B5EF4-FFF2-40B4-BE49-F238E27FC236}">
                <a16:creationId xmlns:a16="http://schemas.microsoft.com/office/drawing/2014/main" id="{FF1FD3DF-2FD7-46B2-AB04-60D2E74C8931}"/>
              </a:ext>
            </a:extLst>
          </p:cNvPr>
          <p:cNvCxnSpPr>
            <a:cxnSpLocks/>
          </p:cNvCxnSpPr>
          <p:nvPr/>
        </p:nvCxnSpPr>
        <p:spPr>
          <a:xfrm flipV="1">
            <a:off x="1453346" y="1831180"/>
            <a:ext cx="0" cy="8850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7A04C90-D0CB-476E-B60E-8DAB464D1A31}"/>
              </a:ext>
            </a:extLst>
          </p:cNvPr>
          <p:cNvCxnSpPr>
            <a:cxnSpLocks/>
          </p:cNvCxnSpPr>
          <p:nvPr/>
        </p:nvCxnSpPr>
        <p:spPr>
          <a:xfrm flipV="1">
            <a:off x="10588261" y="1831179"/>
            <a:ext cx="0" cy="885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B6A88A-7778-4A97-9823-A45B3D6F13ED}"/>
              </a:ext>
            </a:extLst>
          </p:cNvPr>
          <p:cNvSpPr txBox="1"/>
          <p:nvPr/>
        </p:nvSpPr>
        <p:spPr>
          <a:xfrm>
            <a:off x="698735" y="1288590"/>
            <a:ext cx="1509220" cy="561343"/>
          </a:xfrm>
          <a:prstGeom prst="rect">
            <a:avLst/>
          </a:prstGeom>
          <a:noFill/>
        </p:spPr>
        <p:txBody>
          <a:bodyPr wrap="square" rtlCol="0" anchor="ctr">
            <a:noAutofit/>
          </a:bodyPr>
          <a:lstStyle/>
          <a:p>
            <a:pPr algn="ctr"/>
            <a:r>
              <a:rPr lang="en-GB" sz="1200" b="1" dirty="0"/>
              <a:t>Collectivism</a:t>
            </a:r>
          </a:p>
        </p:txBody>
      </p:sp>
      <p:sp>
        <p:nvSpPr>
          <p:cNvPr id="10" name="Arrow: Left 9">
            <a:extLst>
              <a:ext uri="{FF2B5EF4-FFF2-40B4-BE49-F238E27FC236}">
                <a16:creationId xmlns:a16="http://schemas.microsoft.com/office/drawing/2014/main" id="{183BE9DE-216C-4053-A911-28B2B9086C46}"/>
              </a:ext>
            </a:extLst>
          </p:cNvPr>
          <p:cNvSpPr/>
          <p:nvPr/>
        </p:nvSpPr>
        <p:spPr>
          <a:xfrm>
            <a:off x="2179816" y="2035875"/>
            <a:ext cx="1893344" cy="216989"/>
          </a:xfrm>
          <a:prstGeom prst="lef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1" name="TextBox 10">
            <a:extLst>
              <a:ext uri="{FF2B5EF4-FFF2-40B4-BE49-F238E27FC236}">
                <a16:creationId xmlns:a16="http://schemas.microsoft.com/office/drawing/2014/main" id="{D44BB3E5-E0C0-4E8E-8404-7E2300068C59}"/>
              </a:ext>
            </a:extLst>
          </p:cNvPr>
          <p:cNvSpPr txBox="1"/>
          <p:nvPr/>
        </p:nvSpPr>
        <p:spPr>
          <a:xfrm>
            <a:off x="2229193" y="1398031"/>
            <a:ext cx="1893345" cy="584775"/>
          </a:xfrm>
          <a:prstGeom prst="rect">
            <a:avLst/>
          </a:prstGeom>
          <a:noFill/>
        </p:spPr>
        <p:txBody>
          <a:bodyPr wrap="square" rtlCol="0">
            <a:spAutoFit/>
          </a:bodyPr>
          <a:lstStyle/>
          <a:p>
            <a:pPr algn="ctr"/>
            <a:r>
              <a:rPr lang="en-GB" sz="1600" dirty="0"/>
              <a:t>High degree of social control</a:t>
            </a:r>
          </a:p>
        </p:txBody>
      </p:sp>
      <p:sp>
        <p:nvSpPr>
          <p:cNvPr id="12" name="Arrow: Right 11">
            <a:extLst>
              <a:ext uri="{FF2B5EF4-FFF2-40B4-BE49-F238E27FC236}">
                <a16:creationId xmlns:a16="http://schemas.microsoft.com/office/drawing/2014/main" id="{498F5CC6-1459-4923-A930-5CD6D13258FE}"/>
              </a:ext>
            </a:extLst>
          </p:cNvPr>
          <p:cNvSpPr/>
          <p:nvPr/>
        </p:nvSpPr>
        <p:spPr>
          <a:xfrm>
            <a:off x="8113122" y="2035875"/>
            <a:ext cx="1893335" cy="220745"/>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3" name="TextBox 12">
            <a:extLst>
              <a:ext uri="{FF2B5EF4-FFF2-40B4-BE49-F238E27FC236}">
                <a16:creationId xmlns:a16="http://schemas.microsoft.com/office/drawing/2014/main" id="{57C830F6-D9F0-4ABA-AF9E-770FB9A2A2C2}"/>
              </a:ext>
            </a:extLst>
          </p:cNvPr>
          <p:cNvSpPr txBox="1"/>
          <p:nvPr/>
        </p:nvSpPr>
        <p:spPr>
          <a:xfrm>
            <a:off x="8051791" y="1398031"/>
            <a:ext cx="1954666" cy="584775"/>
          </a:xfrm>
          <a:prstGeom prst="rect">
            <a:avLst/>
          </a:prstGeom>
          <a:noFill/>
        </p:spPr>
        <p:txBody>
          <a:bodyPr wrap="square" rtlCol="0">
            <a:spAutoFit/>
          </a:bodyPr>
          <a:lstStyle/>
          <a:p>
            <a:pPr algn="ctr"/>
            <a:r>
              <a:rPr lang="en-GB" sz="1600" dirty="0"/>
              <a:t>Low degree </a:t>
            </a:r>
            <a:r>
              <a:rPr lang="en-GB" sz="1600"/>
              <a:t>of social </a:t>
            </a:r>
            <a:r>
              <a:rPr lang="en-GB" sz="1600" dirty="0"/>
              <a:t>control</a:t>
            </a:r>
          </a:p>
        </p:txBody>
      </p:sp>
      <p:sp>
        <p:nvSpPr>
          <p:cNvPr id="14" name="TextBox 13">
            <a:extLst>
              <a:ext uri="{FF2B5EF4-FFF2-40B4-BE49-F238E27FC236}">
                <a16:creationId xmlns:a16="http://schemas.microsoft.com/office/drawing/2014/main" id="{1408145B-D8CA-4341-83A3-34077557FF3F}"/>
              </a:ext>
            </a:extLst>
          </p:cNvPr>
          <p:cNvSpPr txBox="1"/>
          <p:nvPr/>
        </p:nvSpPr>
        <p:spPr>
          <a:xfrm>
            <a:off x="1153058" y="3340535"/>
            <a:ext cx="2705084" cy="784830"/>
          </a:xfrm>
          <a:prstGeom prst="rect">
            <a:avLst/>
          </a:prstGeom>
          <a:noFill/>
        </p:spPr>
        <p:txBody>
          <a:bodyPr wrap="square" rtlCol="0">
            <a:spAutoFit/>
          </a:bodyPr>
          <a:lstStyle/>
          <a:p>
            <a:r>
              <a:rPr lang="en-GB" sz="1500" dirty="0"/>
              <a:t>Changes wrought by individuals are generally bad</a:t>
            </a:r>
            <a:r>
              <a:rPr lang="en-GB" sz="1500" i="1" dirty="0"/>
              <a:t> </a:t>
            </a:r>
            <a:r>
              <a:rPr lang="en-GB" sz="1500" dirty="0"/>
              <a:t>(i.e., worse than alternative options)</a:t>
            </a:r>
          </a:p>
        </p:txBody>
      </p:sp>
      <p:sp>
        <p:nvSpPr>
          <p:cNvPr id="15" name="TextBox 14">
            <a:extLst>
              <a:ext uri="{FF2B5EF4-FFF2-40B4-BE49-F238E27FC236}">
                <a16:creationId xmlns:a16="http://schemas.microsoft.com/office/drawing/2014/main" id="{294358E3-2081-4D9F-8FBC-98DFAB38A085}"/>
              </a:ext>
            </a:extLst>
          </p:cNvPr>
          <p:cNvSpPr txBox="1"/>
          <p:nvPr/>
        </p:nvSpPr>
        <p:spPr>
          <a:xfrm>
            <a:off x="8333860" y="3359289"/>
            <a:ext cx="2705084" cy="784830"/>
          </a:xfrm>
          <a:prstGeom prst="rect">
            <a:avLst/>
          </a:prstGeom>
          <a:noFill/>
        </p:spPr>
        <p:txBody>
          <a:bodyPr wrap="square" rtlCol="0">
            <a:spAutoFit/>
          </a:bodyPr>
          <a:lstStyle/>
          <a:p>
            <a:r>
              <a:rPr lang="en-GB" sz="1500" dirty="0"/>
              <a:t>Changes wrought by individuals are generally </a:t>
            </a:r>
            <a:r>
              <a:rPr lang="en-GB" sz="1500" i="1" dirty="0"/>
              <a:t>good </a:t>
            </a:r>
            <a:r>
              <a:rPr lang="en-GB" sz="1500" dirty="0"/>
              <a:t>(i.e., better than alternative options)</a:t>
            </a:r>
          </a:p>
        </p:txBody>
      </p:sp>
      <p:sp>
        <p:nvSpPr>
          <p:cNvPr id="16" name="TextBox 15">
            <a:extLst>
              <a:ext uri="{FF2B5EF4-FFF2-40B4-BE49-F238E27FC236}">
                <a16:creationId xmlns:a16="http://schemas.microsoft.com/office/drawing/2014/main" id="{A48BD0DA-02D2-4AFF-B9CA-9DF281FE2184}"/>
              </a:ext>
            </a:extLst>
          </p:cNvPr>
          <p:cNvSpPr txBox="1"/>
          <p:nvPr/>
        </p:nvSpPr>
        <p:spPr>
          <a:xfrm>
            <a:off x="9833651" y="1334298"/>
            <a:ext cx="1509220" cy="515635"/>
          </a:xfrm>
          <a:prstGeom prst="rect">
            <a:avLst/>
          </a:prstGeom>
          <a:noFill/>
        </p:spPr>
        <p:txBody>
          <a:bodyPr wrap="square" rtlCol="0" anchor="ctr">
            <a:noAutofit/>
          </a:bodyPr>
          <a:lstStyle/>
          <a:p>
            <a:pPr algn="ctr"/>
            <a:r>
              <a:rPr lang="en-GB" sz="1200" b="1" dirty="0"/>
              <a:t>Individualism</a:t>
            </a:r>
          </a:p>
        </p:txBody>
      </p:sp>
      <p:sp>
        <p:nvSpPr>
          <p:cNvPr id="17" name="TextBox 16">
            <a:extLst>
              <a:ext uri="{FF2B5EF4-FFF2-40B4-BE49-F238E27FC236}">
                <a16:creationId xmlns:a16="http://schemas.microsoft.com/office/drawing/2014/main" id="{83522154-C963-45CB-A0B4-5C0DBD8F0945}"/>
              </a:ext>
            </a:extLst>
          </p:cNvPr>
          <p:cNvSpPr txBox="1"/>
          <p:nvPr/>
        </p:nvSpPr>
        <p:spPr>
          <a:xfrm>
            <a:off x="542929" y="4565197"/>
            <a:ext cx="4559493" cy="1015663"/>
          </a:xfrm>
          <a:prstGeom prst="rect">
            <a:avLst/>
          </a:prstGeom>
          <a:solidFill>
            <a:schemeClr val="tx1"/>
          </a:solidFill>
          <a:ln>
            <a:solidFill>
              <a:schemeClr val="bg1"/>
            </a:solidFill>
          </a:ln>
        </p:spPr>
        <p:txBody>
          <a:bodyPr wrap="square" rtlCol="0" anchor="ctr">
            <a:spAutoFit/>
          </a:bodyPr>
          <a:lstStyle/>
          <a:p>
            <a:pPr marL="285750" indent="-285750">
              <a:buFont typeface="Arial" panose="020B0604020202020204" pitchFamily="34" charset="0"/>
              <a:buChar char="•"/>
            </a:pPr>
            <a:r>
              <a:rPr lang="en-GB" sz="1500" dirty="0">
                <a:solidFill>
                  <a:schemeClr val="bg1"/>
                </a:solidFill>
              </a:rPr>
              <a:t>The harms to wildlife of unregulated change are unethical and inappropriate;</a:t>
            </a:r>
          </a:p>
          <a:p>
            <a:pPr marL="285750" indent="-285750">
              <a:buFont typeface="Arial" panose="020B0604020202020204" pitchFamily="34" charset="0"/>
              <a:buChar char="•"/>
            </a:pPr>
            <a:r>
              <a:rPr lang="en-GB" sz="1500" dirty="0">
                <a:solidFill>
                  <a:schemeClr val="bg1"/>
                </a:solidFill>
              </a:rPr>
              <a:t>Despite its benefits, unregulated economic and social change are too dangerous to be left alone. </a:t>
            </a:r>
          </a:p>
        </p:txBody>
      </p:sp>
      <p:sp>
        <p:nvSpPr>
          <p:cNvPr id="18" name="TextBox 17">
            <a:extLst>
              <a:ext uri="{FF2B5EF4-FFF2-40B4-BE49-F238E27FC236}">
                <a16:creationId xmlns:a16="http://schemas.microsoft.com/office/drawing/2014/main" id="{C68DA1E5-8BD0-473C-906B-8EEC60C70817}"/>
              </a:ext>
            </a:extLst>
          </p:cNvPr>
          <p:cNvSpPr txBox="1"/>
          <p:nvPr/>
        </p:nvSpPr>
        <p:spPr>
          <a:xfrm>
            <a:off x="6936876" y="4575333"/>
            <a:ext cx="4559493" cy="1015663"/>
          </a:xfrm>
          <a:prstGeom prst="rect">
            <a:avLst/>
          </a:prstGeom>
          <a:solidFill>
            <a:schemeClr val="tx1"/>
          </a:solidFill>
          <a:ln>
            <a:solidFill>
              <a:schemeClr val="bg1"/>
            </a:solidFill>
          </a:ln>
        </p:spPr>
        <p:txBody>
          <a:bodyPr wrap="square" rtlCol="0" anchor="ctr">
            <a:spAutoFit/>
          </a:bodyPr>
          <a:lstStyle/>
          <a:p>
            <a:pPr marL="285750" indent="-285750">
              <a:buFont typeface="Arial" panose="020B0604020202020204" pitchFamily="34" charset="0"/>
              <a:buChar char="•"/>
            </a:pPr>
            <a:r>
              <a:rPr lang="en-GB" sz="1500" dirty="0">
                <a:solidFill>
                  <a:schemeClr val="bg1"/>
                </a:solidFill>
              </a:rPr>
              <a:t>The harms to wildlife of unregulated change cannot be judged holistically;</a:t>
            </a:r>
          </a:p>
          <a:p>
            <a:pPr marL="285750" indent="-285750">
              <a:buFont typeface="Arial" panose="020B0604020202020204" pitchFamily="34" charset="0"/>
              <a:buChar char="•"/>
            </a:pPr>
            <a:r>
              <a:rPr lang="en-GB" sz="1500" dirty="0">
                <a:solidFill>
                  <a:schemeClr val="bg1"/>
                </a:solidFill>
              </a:rPr>
              <a:t>Despite its benefits, centrally directed changes are liable to cause more harm than good.</a:t>
            </a:r>
          </a:p>
        </p:txBody>
      </p:sp>
    </p:spTree>
    <p:extLst>
      <p:ext uri="{BB962C8B-B14F-4D97-AF65-F5344CB8AC3E}">
        <p14:creationId xmlns:p14="http://schemas.microsoft.com/office/powerpoint/2010/main" val="41769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99A7-E29C-4218-A651-D1864D1953EE}"/>
              </a:ext>
            </a:extLst>
          </p:cNvPr>
          <p:cNvSpPr>
            <a:spLocks noGrp="1"/>
          </p:cNvSpPr>
          <p:nvPr>
            <p:ph type="title"/>
          </p:nvPr>
        </p:nvSpPr>
        <p:spPr>
          <a:xfrm>
            <a:off x="4955457" y="304247"/>
            <a:ext cx="6593075" cy="665237"/>
          </a:xfrm>
        </p:spPr>
        <p:txBody>
          <a:bodyPr>
            <a:normAutofit/>
          </a:bodyPr>
          <a:lstStyle/>
          <a:p>
            <a:r>
              <a:rPr lang="en-GB" sz="3300" dirty="0"/>
              <a:t>Risk and uncertainty</a:t>
            </a:r>
          </a:p>
        </p:txBody>
      </p:sp>
      <p:pic>
        <p:nvPicPr>
          <p:cNvPr id="6" name="Picture 5" descr="A picture containing bird, flower&#10;&#10;Description automatically generated">
            <a:extLst>
              <a:ext uri="{FF2B5EF4-FFF2-40B4-BE49-F238E27FC236}">
                <a16:creationId xmlns:a16="http://schemas.microsoft.com/office/drawing/2014/main" id="{051648C4-6300-4821-9B8F-245B649090A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2" b="3108"/>
          <a:stretch/>
        </p:blipFill>
        <p:spPr>
          <a:xfrm>
            <a:off x="20" y="975"/>
            <a:ext cx="4635988" cy="6858000"/>
          </a:xfrm>
          <a:prstGeom prst="rect">
            <a:avLst/>
          </a:prstGeom>
          <a:ln>
            <a:solidFill>
              <a:srgbClr val="00B050"/>
            </a:solidFill>
          </a:ln>
        </p:spPr>
      </p:pic>
      <p:sp>
        <p:nvSpPr>
          <p:cNvPr id="3" name="Content Placeholder 2">
            <a:extLst>
              <a:ext uri="{FF2B5EF4-FFF2-40B4-BE49-F238E27FC236}">
                <a16:creationId xmlns:a16="http://schemas.microsoft.com/office/drawing/2014/main" id="{A67C2D86-8E9A-4DC8-B106-98E870465E7A}"/>
              </a:ext>
            </a:extLst>
          </p:cNvPr>
          <p:cNvSpPr>
            <a:spLocks noGrp="1"/>
          </p:cNvSpPr>
          <p:nvPr>
            <p:ph idx="1"/>
          </p:nvPr>
        </p:nvSpPr>
        <p:spPr>
          <a:xfrm>
            <a:off x="4955456" y="1210858"/>
            <a:ext cx="6593075" cy="5415367"/>
          </a:xfrm>
        </p:spPr>
        <p:txBody>
          <a:bodyPr>
            <a:normAutofit/>
          </a:bodyPr>
          <a:lstStyle/>
          <a:p>
            <a:pPr marL="0" indent="0">
              <a:buNone/>
            </a:pPr>
            <a:r>
              <a:rPr lang="en-GB" sz="1500" u="sng" dirty="0"/>
              <a:t>A central problem is that the future is unknowable—we must always estimate it</a:t>
            </a:r>
          </a:p>
          <a:p>
            <a:r>
              <a:rPr lang="en-GB" sz="1500" b="0" dirty="0"/>
              <a:t>Since Knight and Keynes, economists have tended to distinguish between “risk” and “uncertainty”, as if </a:t>
            </a:r>
            <a:r>
              <a:rPr lang="en-GB" sz="1500" b="0" i="1" dirty="0"/>
              <a:t>some </a:t>
            </a:r>
            <a:r>
              <a:rPr lang="en-GB" sz="1500" b="0" dirty="0"/>
              <a:t>aspects of the future are known </a:t>
            </a:r>
          </a:p>
          <a:p>
            <a:pPr lvl="1"/>
            <a:r>
              <a:rPr lang="en-GB" sz="1500" b="0" dirty="0"/>
              <a:t>In a world of risk (/uncertainty), we know (/are ignorant of) the probabilities attaching to different outcomes given initial actions (/we may not even know the range of such outcomes)</a:t>
            </a:r>
          </a:p>
          <a:p>
            <a:r>
              <a:rPr lang="en-GB" sz="1500" b="0" dirty="0"/>
              <a:t>Which of these applies to environmental change?</a:t>
            </a:r>
          </a:p>
          <a:p>
            <a:pPr lvl="1"/>
            <a:r>
              <a:rPr lang="en-GB" sz="1500" dirty="0"/>
              <a:t>Change equates to risk the more we understand society and its impacts on the environment; the better our reason is</a:t>
            </a:r>
          </a:p>
          <a:p>
            <a:pPr lvl="1"/>
            <a:r>
              <a:rPr lang="en-GB" sz="1500" dirty="0"/>
              <a:t>Change equates to uncertainty the more speculative our social understanding and reason is</a:t>
            </a:r>
          </a:p>
          <a:p>
            <a:r>
              <a:rPr lang="en-GB" sz="1500" b="0" dirty="0"/>
              <a:t>The importance of this distinction is that it allows us to see that judgements of the acceptability of risk entail judgements of what that risk consists of</a:t>
            </a:r>
          </a:p>
          <a:p>
            <a:pPr lvl="1"/>
            <a:r>
              <a:rPr lang="en-GB" sz="1500" dirty="0"/>
              <a:t>Simply asserting that some risks cannot be reasonably borne (a la Wallace-Wells) is empty absent a theory of how much </a:t>
            </a:r>
            <a:r>
              <a:rPr lang="en-GB" sz="1500" u="sng" dirty="0"/>
              <a:t>confidence</a:t>
            </a:r>
            <a:r>
              <a:rPr lang="en-GB" sz="1500" dirty="0"/>
              <a:t> we should have in those risks</a:t>
            </a:r>
            <a:endParaRPr lang="en-GB" sz="1500" b="0" dirty="0"/>
          </a:p>
        </p:txBody>
      </p:sp>
      <p:sp>
        <p:nvSpPr>
          <p:cNvPr id="4" name="Slide Number Placeholder 3">
            <a:extLst>
              <a:ext uri="{FF2B5EF4-FFF2-40B4-BE49-F238E27FC236}">
                <a16:creationId xmlns:a16="http://schemas.microsoft.com/office/drawing/2014/main" id="{9FAF923E-E95F-4AE1-BDD1-7E78F433F4CF}"/>
              </a:ext>
            </a:extLst>
          </p:cNvPr>
          <p:cNvSpPr>
            <a:spLocks noGrp="1"/>
          </p:cNvSpPr>
          <p:nvPr>
            <p:ph type="sldNum" sz="quarter" idx="12"/>
          </p:nvPr>
        </p:nvSpPr>
        <p:spPr>
          <a:xfrm>
            <a:off x="11390111" y="6248400"/>
            <a:ext cx="551167" cy="3778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11F54F8-4306-4043-A296-45C7DC092C4E}" type="slidenum">
              <a:rPr lang="en-GB" smtClean="0"/>
              <a:pPr>
                <a:spcAft>
                  <a:spcPts val="600"/>
                </a:spcAft>
              </a:pPr>
              <a:t>5</a:t>
            </a:fld>
            <a:endParaRPr lang="en-GB" dirty="0"/>
          </a:p>
        </p:txBody>
      </p:sp>
      <p:sp>
        <p:nvSpPr>
          <p:cNvPr id="5" name="Footer Placeholder 4">
            <a:extLst>
              <a:ext uri="{FF2B5EF4-FFF2-40B4-BE49-F238E27FC236}">
                <a16:creationId xmlns:a16="http://schemas.microsoft.com/office/drawing/2014/main" id="{30533C0A-7C64-4654-8297-1814D6CF8E48}"/>
              </a:ext>
            </a:extLst>
          </p:cNvPr>
          <p:cNvSpPr>
            <a:spLocks noGrp="1"/>
          </p:cNvSpPr>
          <p:nvPr>
            <p:ph type="ftr" sz="quarter" idx="10"/>
          </p:nvPr>
        </p:nvSpPr>
        <p:spPr>
          <a:xfrm>
            <a:off x="7526468" y="6248400"/>
            <a:ext cx="3470896" cy="365125"/>
          </a:xfrm>
        </p:spPr>
        <p:txBody>
          <a:bodyPr/>
          <a:lstStyle/>
          <a:p>
            <a:pPr algn="r"/>
            <a:r>
              <a:rPr lang="en-GB" dirty="0"/>
              <a:t>Risk and the Precautionary Principle</a:t>
            </a:r>
          </a:p>
        </p:txBody>
      </p:sp>
    </p:spTree>
    <p:extLst>
      <p:ext uri="{BB962C8B-B14F-4D97-AF65-F5344CB8AC3E}">
        <p14:creationId xmlns:p14="http://schemas.microsoft.com/office/powerpoint/2010/main" val="36955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C84F09-5D72-49E2-90D8-6B660A470636}"/>
              </a:ext>
            </a:extLst>
          </p:cNvPr>
          <p:cNvSpPr>
            <a:spLocks noGrp="1"/>
          </p:cNvSpPr>
          <p:nvPr>
            <p:ph idx="1"/>
          </p:nvPr>
        </p:nvSpPr>
        <p:spPr>
          <a:xfrm>
            <a:off x="432000" y="1152000"/>
            <a:ext cx="11340000" cy="3137778"/>
          </a:xfrm>
        </p:spPr>
        <p:txBody>
          <a:bodyPr/>
          <a:lstStyle/>
          <a:p>
            <a:r>
              <a:rPr lang="en-GB" dirty="0"/>
              <a:t>Arguments about risk are commonly conducted in terms of “sustainability” </a:t>
            </a:r>
          </a:p>
          <a:p>
            <a:pPr lvl="1"/>
            <a:r>
              <a:rPr lang="en-GB" b="0" dirty="0"/>
              <a:t>Sustainability was adopted as an international policy goal at the U.N.’s “Earth Summit” in 1992 </a:t>
            </a:r>
          </a:p>
          <a:p>
            <a:pPr lvl="1"/>
            <a:r>
              <a:rPr lang="en-GB" dirty="0"/>
              <a:t>This view, which came to dominate policy discussions, emphasises harmony between economic, </a:t>
            </a:r>
            <a:r>
              <a:rPr lang="en-GB" b="0" dirty="0"/>
              <a:t>environmental and social developments</a:t>
            </a:r>
          </a:p>
          <a:p>
            <a:r>
              <a:rPr lang="en-GB" dirty="0"/>
              <a:t>Sustainability, then, tells us to maximise value—but it doesn’t tell us how to address conflicts </a:t>
            </a:r>
            <a:r>
              <a:rPr lang="en-GB" i="1" dirty="0"/>
              <a:t>between </a:t>
            </a:r>
            <a:r>
              <a:rPr lang="en-GB" dirty="0"/>
              <a:t>values </a:t>
            </a:r>
          </a:p>
          <a:p>
            <a:pPr lvl="1"/>
            <a:r>
              <a:rPr lang="en-GB" b="0" dirty="0"/>
              <a:t>Strong substitutability: there are some forms of “natural capital” that cannot be substituted by man-made capital</a:t>
            </a:r>
          </a:p>
          <a:p>
            <a:pPr lvl="1"/>
            <a:r>
              <a:rPr lang="en-GB" b="0" dirty="0"/>
              <a:t>Weak substitutability: there are many ways of replacing natural capital with man made alternatives</a:t>
            </a:r>
          </a:p>
        </p:txBody>
      </p:sp>
      <p:sp>
        <p:nvSpPr>
          <p:cNvPr id="3" name="Title 2">
            <a:extLst>
              <a:ext uri="{FF2B5EF4-FFF2-40B4-BE49-F238E27FC236}">
                <a16:creationId xmlns:a16="http://schemas.microsoft.com/office/drawing/2014/main" id="{3678F9A3-86BB-486D-A14F-5BB4C0CFEE9A}"/>
              </a:ext>
            </a:extLst>
          </p:cNvPr>
          <p:cNvSpPr>
            <a:spLocks noGrp="1"/>
          </p:cNvSpPr>
          <p:nvPr>
            <p:ph type="title"/>
          </p:nvPr>
        </p:nvSpPr>
        <p:spPr/>
        <p:txBody>
          <a:bodyPr/>
          <a:lstStyle/>
          <a:p>
            <a:r>
              <a:rPr lang="en-GB" dirty="0"/>
              <a:t>2. Sustainability and risk</a:t>
            </a:r>
          </a:p>
        </p:txBody>
      </p:sp>
      <p:sp>
        <p:nvSpPr>
          <p:cNvPr id="4" name="Footer Placeholder 3">
            <a:extLst>
              <a:ext uri="{FF2B5EF4-FFF2-40B4-BE49-F238E27FC236}">
                <a16:creationId xmlns:a16="http://schemas.microsoft.com/office/drawing/2014/main" id="{FFD6DD0D-BFD8-4A70-98E8-686ABBBD0BDA}"/>
              </a:ext>
            </a:extLst>
          </p:cNvPr>
          <p:cNvSpPr>
            <a:spLocks noGrp="1"/>
          </p:cNvSpPr>
          <p:nvPr>
            <p:ph type="ftr" sz="quarter" idx="10"/>
          </p:nvPr>
        </p:nvSpPr>
        <p:spPr/>
        <p:txBody>
          <a:bodyPr/>
          <a:lstStyle/>
          <a:p>
            <a:r>
              <a:rPr lang="en-GB" dirty="0"/>
              <a:t>Risk and the Precautionary Principle</a:t>
            </a:r>
          </a:p>
        </p:txBody>
      </p:sp>
      <p:sp>
        <p:nvSpPr>
          <p:cNvPr id="5" name="Slide Number Placeholder 4">
            <a:extLst>
              <a:ext uri="{FF2B5EF4-FFF2-40B4-BE49-F238E27FC236}">
                <a16:creationId xmlns:a16="http://schemas.microsoft.com/office/drawing/2014/main" id="{BC4FC22D-CD90-4200-9868-E9B61533424F}"/>
              </a:ext>
            </a:extLst>
          </p:cNvPr>
          <p:cNvSpPr>
            <a:spLocks noGrp="1"/>
          </p:cNvSpPr>
          <p:nvPr>
            <p:ph type="sldNum" sz="quarter" idx="11"/>
          </p:nvPr>
        </p:nvSpPr>
        <p:spPr/>
        <p:txBody>
          <a:bodyPr/>
          <a:lstStyle/>
          <a:p>
            <a:pPr rtl="0"/>
            <a:fld id="{19B51A1E-902D-48AF-9020-955120F399B6}" type="slidenum">
              <a:rPr lang="en-GB" noProof="0" smtClean="0"/>
              <a:pPr rtl="0"/>
              <a:t>6</a:t>
            </a:fld>
            <a:endParaRPr lang="en-GB" noProof="0"/>
          </a:p>
        </p:txBody>
      </p:sp>
      <p:sp>
        <p:nvSpPr>
          <p:cNvPr id="6" name="Content Placeholder 4">
            <a:extLst>
              <a:ext uri="{FF2B5EF4-FFF2-40B4-BE49-F238E27FC236}">
                <a16:creationId xmlns:a16="http://schemas.microsoft.com/office/drawing/2014/main" id="{1EF95613-2D2D-4373-8031-7620A5F69267}"/>
              </a:ext>
            </a:extLst>
          </p:cNvPr>
          <p:cNvSpPr txBox="1">
            <a:spLocks/>
          </p:cNvSpPr>
          <p:nvPr/>
        </p:nvSpPr>
        <p:spPr>
          <a:xfrm>
            <a:off x="2350206" y="4909867"/>
            <a:ext cx="7491587" cy="535689"/>
          </a:xfrm>
          <a:prstGeom prst="leftRightArrow">
            <a:avLst/>
          </a:prstGeom>
          <a:solidFill>
            <a:schemeClr val="accent3"/>
          </a:solidFill>
          <a:ln w="19050" cap="rnd"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n-GB" b="1" dirty="0"/>
              <a:t>Attitudes to risk and change</a:t>
            </a:r>
          </a:p>
        </p:txBody>
      </p:sp>
      <p:sp>
        <p:nvSpPr>
          <p:cNvPr id="7" name="TextBox 6">
            <a:extLst>
              <a:ext uri="{FF2B5EF4-FFF2-40B4-BE49-F238E27FC236}">
                <a16:creationId xmlns:a16="http://schemas.microsoft.com/office/drawing/2014/main" id="{1A3ADAB1-54B2-4420-A76E-014B7B6270AB}"/>
              </a:ext>
            </a:extLst>
          </p:cNvPr>
          <p:cNvSpPr txBox="1"/>
          <p:nvPr/>
        </p:nvSpPr>
        <p:spPr>
          <a:xfrm>
            <a:off x="3330221" y="4596362"/>
            <a:ext cx="5531555" cy="313505"/>
          </a:xfrm>
          <a:prstGeom prst="rect">
            <a:avLst/>
          </a:prstGeom>
          <a:noFill/>
        </p:spPr>
        <p:txBody>
          <a:bodyPr wrap="square" lIns="0" tIns="0" rIns="0" bIns="0" rtlCol="0" anchor="ctr">
            <a:noAutofit/>
          </a:bodyPr>
          <a:lstStyle/>
          <a:p>
            <a:pPr algn="ctr"/>
            <a:r>
              <a:rPr lang="en-GB" sz="1500" b="1" dirty="0">
                <a:solidFill>
                  <a:srgbClr val="00B050"/>
                </a:solidFill>
              </a:rPr>
              <a:t>Strong sustainability</a:t>
            </a:r>
          </a:p>
        </p:txBody>
      </p:sp>
      <p:sp>
        <p:nvSpPr>
          <p:cNvPr id="8" name="TextBox 7">
            <a:extLst>
              <a:ext uri="{FF2B5EF4-FFF2-40B4-BE49-F238E27FC236}">
                <a16:creationId xmlns:a16="http://schemas.microsoft.com/office/drawing/2014/main" id="{31533040-DA51-4FE2-A795-8176B0C2FEEA}"/>
              </a:ext>
            </a:extLst>
          </p:cNvPr>
          <p:cNvSpPr txBox="1"/>
          <p:nvPr/>
        </p:nvSpPr>
        <p:spPr>
          <a:xfrm>
            <a:off x="3330221" y="5445556"/>
            <a:ext cx="5531555" cy="313505"/>
          </a:xfrm>
          <a:prstGeom prst="rect">
            <a:avLst/>
          </a:prstGeom>
          <a:noFill/>
        </p:spPr>
        <p:txBody>
          <a:bodyPr wrap="square" lIns="0" tIns="0" rIns="0" bIns="0" rtlCol="0" anchor="ctr">
            <a:noAutofit/>
          </a:bodyPr>
          <a:lstStyle/>
          <a:p>
            <a:pPr algn="ctr"/>
            <a:r>
              <a:rPr lang="en-GB" sz="1500" b="1" dirty="0">
                <a:solidFill>
                  <a:srgbClr val="00B050"/>
                </a:solidFill>
              </a:rPr>
              <a:t>Weak sustainability</a:t>
            </a:r>
          </a:p>
        </p:txBody>
      </p:sp>
      <p:sp>
        <p:nvSpPr>
          <p:cNvPr id="9" name="TextBox 8">
            <a:extLst>
              <a:ext uri="{FF2B5EF4-FFF2-40B4-BE49-F238E27FC236}">
                <a16:creationId xmlns:a16="http://schemas.microsoft.com/office/drawing/2014/main" id="{CA3CCC51-296E-4C4C-8EE3-12EEB6C6AD71}"/>
              </a:ext>
            </a:extLst>
          </p:cNvPr>
          <p:cNvSpPr txBox="1"/>
          <p:nvPr/>
        </p:nvSpPr>
        <p:spPr>
          <a:xfrm>
            <a:off x="914400" y="4596362"/>
            <a:ext cx="1286933" cy="1109638"/>
          </a:xfrm>
          <a:prstGeom prst="rect">
            <a:avLst/>
          </a:prstGeom>
          <a:noFill/>
        </p:spPr>
        <p:txBody>
          <a:bodyPr wrap="square" lIns="0" tIns="0" rIns="0" bIns="0" rtlCol="0" anchor="ctr">
            <a:noAutofit/>
          </a:bodyPr>
          <a:lstStyle/>
          <a:p>
            <a:r>
              <a:rPr lang="en-GB" sz="1500" b="1" dirty="0">
                <a:solidFill>
                  <a:srgbClr val="002060"/>
                </a:solidFill>
              </a:rPr>
              <a:t>Risks require central direction</a:t>
            </a:r>
            <a:endParaRPr lang="en-GB" sz="1500" b="1" dirty="0">
              <a:solidFill>
                <a:srgbClr val="002060"/>
              </a:solidFill>
              <a:latin typeface="+mn-lt"/>
            </a:endParaRPr>
          </a:p>
        </p:txBody>
      </p:sp>
      <p:sp>
        <p:nvSpPr>
          <p:cNvPr id="10" name="TextBox 9">
            <a:extLst>
              <a:ext uri="{FF2B5EF4-FFF2-40B4-BE49-F238E27FC236}">
                <a16:creationId xmlns:a16="http://schemas.microsoft.com/office/drawing/2014/main" id="{D7FDB559-2E4E-4094-967D-9BA6E93D8478}"/>
              </a:ext>
            </a:extLst>
          </p:cNvPr>
          <p:cNvSpPr txBox="1"/>
          <p:nvPr/>
        </p:nvSpPr>
        <p:spPr>
          <a:xfrm>
            <a:off x="9990667" y="4596362"/>
            <a:ext cx="1286933" cy="1109638"/>
          </a:xfrm>
          <a:prstGeom prst="rect">
            <a:avLst/>
          </a:prstGeom>
          <a:noFill/>
        </p:spPr>
        <p:txBody>
          <a:bodyPr wrap="square" lIns="0" tIns="0" rIns="0" bIns="0" rtlCol="0" anchor="ctr">
            <a:noAutofit/>
          </a:bodyPr>
          <a:lstStyle/>
          <a:p>
            <a:r>
              <a:rPr lang="en-GB" sz="1500" b="1" dirty="0">
                <a:solidFill>
                  <a:srgbClr val="002060"/>
                </a:solidFill>
              </a:rPr>
              <a:t>Risks require decentralised choice</a:t>
            </a:r>
            <a:endParaRPr lang="en-GB" sz="1500" b="1" dirty="0">
              <a:solidFill>
                <a:srgbClr val="002060"/>
              </a:solidFill>
              <a:latin typeface="+mn-lt"/>
            </a:endParaRPr>
          </a:p>
        </p:txBody>
      </p:sp>
    </p:spTree>
    <p:extLst>
      <p:ext uri="{BB962C8B-B14F-4D97-AF65-F5344CB8AC3E}">
        <p14:creationId xmlns:p14="http://schemas.microsoft.com/office/powerpoint/2010/main" val="184707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E2995A-84D5-4DEA-93A5-D2512200AFA1}"/>
              </a:ext>
            </a:extLst>
          </p:cNvPr>
          <p:cNvSpPr>
            <a:spLocks noGrp="1"/>
          </p:cNvSpPr>
          <p:nvPr>
            <p:ph type="title"/>
          </p:nvPr>
        </p:nvSpPr>
        <p:spPr>
          <a:xfrm>
            <a:off x="432000" y="432000"/>
            <a:ext cx="11340000" cy="559518"/>
          </a:xfrm>
        </p:spPr>
        <p:txBody>
          <a:bodyPr/>
          <a:lstStyle/>
          <a:p>
            <a:r>
              <a:rPr lang="en-GB" dirty="0"/>
              <a:t>The ambiguity of sustainability</a:t>
            </a:r>
          </a:p>
        </p:txBody>
      </p:sp>
      <p:sp>
        <p:nvSpPr>
          <p:cNvPr id="4" name="Footer Placeholder 3">
            <a:extLst>
              <a:ext uri="{FF2B5EF4-FFF2-40B4-BE49-F238E27FC236}">
                <a16:creationId xmlns:a16="http://schemas.microsoft.com/office/drawing/2014/main" id="{27EC979C-ADF6-4158-9E54-E52C5109078F}"/>
              </a:ext>
            </a:extLst>
          </p:cNvPr>
          <p:cNvSpPr>
            <a:spLocks noGrp="1"/>
          </p:cNvSpPr>
          <p:nvPr>
            <p:ph type="ftr" sz="quarter" idx="10"/>
          </p:nvPr>
        </p:nvSpPr>
        <p:spPr/>
        <p:txBody>
          <a:bodyPr/>
          <a:lstStyle/>
          <a:p>
            <a:r>
              <a:rPr lang="en-GB"/>
              <a:t>Risk and the Precautionary Principle</a:t>
            </a:r>
            <a:endParaRPr lang="en-GB" dirty="0"/>
          </a:p>
        </p:txBody>
      </p:sp>
      <p:sp>
        <p:nvSpPr>
          <p:cNvPr id="5" name="Slide Number Placeholder 4">
            <a:extLst>
              <a:ext uri="{FF2B5EF4-FFF2-40B4-BE49-F238E27FC236}">
                <a16:creationId xmlns:a16="http://schemas.microsoft.com/office/drawing/2014/main" id="{9C4CDBDF-1338-4896-AF48-226AEA4FD9C5}"/>
              </a:ext>
            </a:extLst>
          </p:cNvPr>
          <p:cNvSpPr>
            <a:spLocks noGrp="1"/>
          </p:cNvSpPr>
          <p:nvPr>
            <p:ph type="sldNum" sz="quarter" idx="11"/>
          </p:nvPr>
        </p:nvSpPr>
        <p:spPr/>
        <p:txBody>
          <a:bodyPr/>
          <a:lstStyle/>
          <a:p>
            <a:pPr rtl="0"/>
            <a:fld id="{19B51A1E-902D-48AF-9020-955120F399B6}" type="slidenum">
              <a:rPr lang="en-GB" noProof="0" smtClean="0"/>
              <a:pPr rtl="0"/>
              <a:t>7</a:t>
            </a:fld>
            <a:endParaRPr lang="en-GB" noProof="0"/>
          </a:p>
        </p:txBody>
      </p:sp>
      <p:pic>
        <p:nvPicPr>
          <p:cNvPr id="6" name="Content Placeholder 5" descr="A screenshot of a cell phone&#10;&#10;Description automatically generated">
            <a:extLst>
              <a:ext uri="{FF2B5EF4-FFF2-40B4-BE49-F238E27FC236}">
                <a16:creationId xmlns:a16="http://schemas.microsoft.com/office/drawing/2014/main" id="{B21115F9-67C0-4A4E-8124-E07304DB49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711" y="1435576"/>
            <a:ext cx="5991225" cy="418147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E14CBAE5-63FC-4AE8-856A-C6E3B8D8DA9D}"/>
              </a:ext>
            </a:extLst>
          </p:cNvPr>
          <p:cNvSpPr txBox="1"/>
          <p:nvPr/>
        </p:nvSpPr>
        <p:spPr>
          <a:xfrm>
            <a:off x="7251358" y="1402022"/>
            <a:ext cx="3931164" cy="4053956"/>
          </a:xfrm>
          <a:prstGeom prst="rect">
            <a:avLst/>
          </a:prstGeom>
          <a:noFill/>
        </p:spPr>
        <p:txBody>
          <a:bodyPr wrap="square" lIns="0" tIns="0" rIns="0" bIns="0" rtlCol="0">
            <a:noAutofit/>
          </a:bodyPr>
          <a:lstStyle/>
          <a:p>
            <a:pPr marL="263525" indent="-263525" algn="l">
              <a:spcAft>
                <a:spcPts val="1000"/>
              </a:spcAft>
              <a:buFont typeface="Arial" panose="020B0604020202020204" pitchFamily="34" charset="0"/>
              <a:buChar char="•"/>
            </a:pPr>
            <a:r>
              <a:rPr lang="en-GB" sz="1600" dirty="0">
                <a:solidFill>
                  <a:schemeClr val="tx1">
                    <a:lumMod val="75000"/>
                    <a:lumOff val="25000"/>
                  </a:schemeClr>
                </a:solidFill>
                <a:latin typeface="+mn-lt"/>
              </a:rPr>
              <a:t>Some of these principles convey a view of reason, at least</a:t>
            </a:r>
          </a:p>
          <a:p>
            <a:pPr marL="536575" lvl="2" indent="-263525">
              <a:spcAft>
                <a:spcPts val="1000"/>
              </a:spcAft>
              <a:buFont typeface="Arial" panose="020B0604020202020204" pitchFamily="34" charset="0"/>
              <a:buChar char="•"/>
            </a:pPr>
            <a:r>
              <a:rPr lang="en-GB" sz="1500" dirty="0">
                <a:solidFill>
                  <a:schemeClr val="tx1">
                    <a:lumMod val="75000"/>
                    <a:lumOff val="25000"/>
                  </a:schemeClr>
                </a:solidFill>
              </a:rPr>
              <a:t>E.g., nos. 7, 11, 14, 17, 18, 21, 23, 24</a:t>
            </a:r>
          </a:p>
          <a:p>
            <a:pPr marL="263525" indent="-263525" algn="l">
              <a:spcAft>
                <a:spcPts val="1000"/>
              </a:spcAft>
              <a:buFont typeface="Arial" panose="020B0604020202020204" pitchFamily="34" charset="0"/>
              <a:buChar char="•"/>
            </a:pPr>
            <a:r>
              <a:rPr lang="en-GB" sz="1600" dirty="0">
                <a:solidFill>
                  <a:schemeClr val="tx1">
                    <a:lumMod val="75000"/>
                    <a:lumOff val="25000"/>
                  </a:schemeClr>
                </a:solidFill>
                <a:latin typeface="+mn-lt"/>
              </a:rPr>
              <a:t>But even where it is clear that regulation is intended, what should that regulation entail?</a:t>
            </a:r>
          </a:p>
          <a:p>
            <a:pPr marL="263525" indent="-263525" algn="l">
              <a:spcAft>
                <a:spcPts val="1000"/>
              </a:spcAft>
              <a:buFont typeface="Arial" panose="020B0604020202020204" pitchFamily="34" charset="0"/>
              <a:buChar char="•"/>
            </a:pPr>
            <a:r>
              <a:rPr lang="en-GB" sz="1600" dirty="0">
                <a:solidFill>
                  <a:schemeClr val="tx1">
                    <a:lumMod val="75000"/>
                    <a:lumOff val="25000"/>
                  </a:schemeClr>
                </a:solidFill>
              </a:rPr>
              <a:t>Consider “public participation”, no. 10: Should this be participation through political or market-based mechanisms?</a:t>
            </a:r>
          </a:p>
          <a:p>
            <a:pPr marL="446088" lvl="1" indent="-182563">
              <a:spcAft>
                <a:spcPts val="1000"/>
              </a:spcAft>
              <a:buFont typeface="Arial" panose="020B0604020202020204" pitchFamily="34" charset="0"/>
              <a:buChar char="•"/>
            </a:pPr>
            <a:r>
              <a:rPr lang="en-GB" sz="1500" dirty="0">
                <a:solidFill>
                  <a:schemeClr val="tx1">
                    <a:lumMod val="75000"/>
                    <a:lumOff val="25000"/>
                  </a:schemeClr>
                </a:solidFill>
              </a:rPr>
              <a:t>If democratic: is representation enough? Or is a more participatory approach needed?</a:t>
            </a:r>
          </a:p>
          <a:p>
            <a:pPr marL="446088" lvl="1" indent="-182563">
              <a:spcAft>
                <a:spcPts val="1000"/>
              </a:spcAft>
              <a:buFont typeface="Arial" panose="020B0604020202020204" pitchFamily="34" charset="0"/>
              <a:buChar char="•"/>
            </a:pPr>
            <a:r>
              <a:rPr lang="en-GB" sz="1500" dirty="0">
                <a:solidFill>
                  <a:schemeClr val="tx1">
                    <a:lumMod val="75000"/>
                    <a:lumOff val="25000"/>
                  </a:schemeClr>
                </a:solidFill>
              </a:rPr>
              <a:t>If markets: socialist markets, or liberal private property?</a:t>
            </a:r>
          </a:p>
          <a:p>
            <a:pPr marL="263525" indent="-263525" algn="l">
              <a:spcAft>
                <a:spcPts val="1000"/>
              </a:spcAft>
              <a:buFont typeface="Arial" panose="020B0604020202020204" pitchFamily="34" charset="0"/>
              <a:buChar char="•"/>
            </a:pPr>
            <a:r>
              <a:rPr lang="en-GB" sz="1600" dirty="0">
                <a:solidFill>
                  <a:schemeClr val="tx1">
                    <a:lumMod val="75000"/>
                    <a:lumOff val="25000"/>
                  </a:schemeClr>
                </a:solidFill>
              </a:rPr>
              <a:t>The issue is, of course, that it’s not clear what should be sustained here, or what counts as a reasonable choice</a:t>
            </a:r>
          </a:p>
        </p:txBody>
      </p:sp>
    </p:spTree>
    <p:extLst>
      <p:ext uri="{BB962C8B-B14F-4D97-AF65-F5344CB8AC3E}">
        <p14:creationId xmlns:p14="http://schemas.microsoft.com/office/powerpoint/2010/main" val="168297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B002EF-17B4-41B7-9A76-94B37534A01C}"/>
              </a:ext>
            </a:extLst>
          </p:cNvPr>
          <p:cNvSpPr>
            <a:spLocks noGrp="1"/>
          </p:cNvSpPr>
          <p:nvPr>
            <p:ph idx="1"/>
          </p:nvPr>
        </p:nvSpPr>
        <p:spPr>
          <a:xfrm>
            <a:off x="432000" y="1167788"/>
            <a:ext cx="7356925" cy="4664212"/>
          </a:xfrm>
        </p:spPr>
        <p:txBody>
          <a:bodyPr anchor="ctr"/>
          <a:lstStyle/>
          <a:p>
            <a:pPr>
              <a:spcBef>
                <a:spcPts val="1500"/>
              </a:spcBef>
              <a:spcAft>
                <a:spcPts val="0"/>
              </a:spcAft>
            </a:pPr>
            <a:r>
              <a:rPr lang="en-GB" sz="1600" dirty="0"/>
              <a:t>One important approach to environmental risk is the “precautionary principle” (PP): the principle that “you’re better safe than sorry”</a:t>
            </a:r>
          </a:p>
          <a:p>
            <a:pPr marL="625475" lvl="1">
              <a:spcBef>
                <a:spcPts val="1500"/>
              </a:spcBef>
              <a:spcAft>
                <a:spcPts val="0"/>
              </a:spcAft>
            </a:pPr>
            <a:r>
              <a:rPr lang="en-GB" sz="1550" dirty="0"/>
              <a:t>If there is good reason to suspect harmful effects, we should avoid or mitigate apparently risky options</a:t>
            </a:r>
          </a:p>
          <a:p>
            <a:pPr marL="625475" lvl="1">
              <a:spcBef>
                <a:spcPts val="1500"/>
              </a:spcBef>
              <a:spcAft>
                <a:spcPts val="0"/>
              </a:spcAft>
            </a:pPr>
            <a:r>
              <a:rPr lang="en-GB" sz="1550" dirty="0"/>
              <a:t>We routinely apply the PP : seat belts, cycle helmets, food safety laws, locks on doors, etc.</a:t>
            </a:r>
          </a:p>
          <a:p>
            <a:pPr>
              <a:spcBef>
                <a:spcPts val="1500"/>
              </a:spcBef>
              <a:spcAft>
                <a:spcPts val="0"/>
              </a:spcAft>
            </a:pPr>
            <a:r>
              <a:rPr lang="en-GB" sz="1600" dirty="0"/>
              <a:t>The PP assumes that scientific uncertainty is not a sufficient reason to avoid addressing environmental problems</a:t>
            </a:r>
          </a:p>
          <a:p>
            <a:pPr marL="625475" lvl="1">
              <a:spcBef>
                <a:spcPts val="1500"/>
              </a:spcBef>
            </a:pPr>
            <a:r>
              <a:rPr lang="en-GB" sz="1550" dirty="0"/>
              <a:t>The PP weights potential harms by their significance; the more important a good appears to be, the less easily we can trade it off against other goods</a:t>
            </a:r>
          </a:p>
          <a:p>
            <a:pPr marL="625475" lvl="1">
              <a:spcBef>
                <a:spcPts val="1500"/>
              </a:spcBef>
            </a:pPr>
            <a:r>
              <a:rPr lang="en-GB" sz="1550" i="1" dirty="0"/>
              <a:t>Inter alia, </a:t>
            </a:r>
            <a:r>
              <a:rPr lang="en-GB" sz="1550" dirty="0"/>
              <a:t>the PP has been used in environmental policy to regulate GMOs, alien species, pesticides, the use of hormones and antimicrobials in agriculture, and the use of plastics in manufacturing</a:t>
            </a:r>
          </a:p>
          <a:p>
            <a:pPr marL="625475" lvl="1">
              <a:spcBef>
                <a:spcPts val="1500"/>
              </a:spcBef>
            </a:pPr>
            <a:r>
              <a:rPr lang="en-GB" sz="1550" dirty="0"/>
              <a:t>The PP is the dominant principle invoked to justify climate change mitigation policies</a:t>
            </a:r>
          </a:p>
        </p:txBody>
      </p:sp>
      <p:sp>
        <p:nvSpPr>
          <p:cNvPr id="3" name="Title 2">
            <a:extLst>
              <a:ext uri="{FF2B5EF4-FFF2-40B4-BE49-F238E27FC236}">
                <a16:creationId xmlns:a16="http://schemas.microsoft.com/office/drawing/2014/main" id="{EC5668FB-62E3-459F-AD7D-FD3019B2D5D6}"/>
              </a:ext>
            </a:extLst>
          </p:cNvPr>
          <p:cNvSpPr>
            <a:spLocks noGrp="1"/>
          </p:cNvSpPr>
          <p:nvPr>
            <p:ph type="title"/>
          </p:nvPr>
        </p:nvSpPr>
        <p:spPr/>
        <p:txBody>
          <a:bodyPr/>
          <a:lstStyle/>
          <a:p>
            <a:r>
              <a:rPr lang="en-GB" dirty="0"/>
              <a:t>The precautionary principle</a:t>
            </a:r>
          </a:p>
        </p:txBody>
      </p:sp>
      <p:sp>
        <p:nvSpPr>
          <p:cNvPr id="4" name="Footer Placeholder 3">
            <a:extLst>
              <a:ext uri="{FF2B5EF4-FFF2-40B4-BE49-F238E27FC236}">
                <a16:creationId xmlns:a16="http://schemas.microsoft.com/office/drawing/2014/main" id="{50DFC6A7-C4A9-4D05-9FDB-EFEB1F5D8BCD}"/>
              </a:ext>
            </a:extLst>
          </p:cNvPr>
          <p:cNvSpPr>
            <a:spLocks noGrp="1"/>
          </p:cNvSpPr>
          <p:nvPr>
            <p:ph type="ftr" sz="quarter" idx="10"/>
          </p:nvPr>
        </p:nvSpPr>
        <p:spPr/>
        <p:txBody>
          <a:bodyPr/>
          <a:lstStyle/>
          <a:p>
            <a:r>
              <a:rPr lang="en-GB"/>
              <a:t>Risk and the Precautionary Principle</a:t>
            </a:r>
            <a:endParaRPr lang="en-GB" dirty="0"/>
          </a:p>
        </p:txBody>
      </p:sp>
      <p:sp>
        <p:nvSpPr>
          <p:cNvPr id="5" name="Slide Number Placeholder 4">
            <a:extLst>
              <a:ext uri="{FF2B5EF4-FFF2-40B4-BE49-F238E27FC236}">
                <a16:creationId xmlns:a16="http://schemas.microsoft.com/office/drawing/2014/main" id="{1D4E7C88-7452-475B-95EC-F47AB9E3413B}"/>
              </a:ext>
            </a:extLst>
          </p:cNvPr>
          <p:cNvSpPr>
            <a:spLocks noGrp="1"/>
          </p:cNvSpPr>
          <p:nvPr>
            <p:ph type="sldNum" sz="quarter" idx="11"/>
          </p:nvPr>
        </p:nvSpPr>
        <p:spPr/>
        <p:txBody>
          <a:bodyPr/>
          <a:lstStyle/>
          <a:p>
            <a:pPr rtl="0"/>
            <a:fld id="{19B51A1E-902D-48AF-9020-955120F399B6}" type="slidenum">
              <a:rPr lang="en-GB" noProof="0" smtClean="0"/>
              <a:pPr rtl="0"/>
              <a:t>8</a:t>
            </a:fld>
            <a:endParaRPr lang="en-GB" noProof="0"/>
          </a:p>
        </p:txBody>
      </p:sp>
      <p:sp>
        <p:nvSpPr>
          <p:cNvPr id="6" name="TextBox 5">
            <a:extLst>
              <a:ext uri="{FF2B5EF4-FFF2-40B4-BE49-F238E27FC236}">
                <a16:creationId xmlns:a16="http://schemas.microsoft.com/office/drawing/2014/main" id="{915AC12D-BA51-4B89-B68C-AF6AA25BD8CC}"/>
              </a:ext>
            </a:extLst>
          </p:cNvPr>
          <p:cNvSpPr txBox="1"/>
          <p:nvPr/>
        </p:nvSpPr>
        <p:spPr>
          <a:xfrm>
            <a:off x="8137901" y="1352594"/>
            <a:ext cx="3464299" cy="4314001"/>
          </a:xfrm>
          <a:prstGeom prst="rect">
            <a:avLst/>
          </a:prstGeom>
          <a:solidFill>
            <a:srgbClr val="D8EEC0"/>
          </a:solidFill>
        </p:spPr>
        <p:txBody>
          <a:bodyPr wrap="square" rtlCol="0">
            <a:spAutoFit/>
          </a:bodyPr>
          <a:lstStyle/>
          <a:p>
            <a:pPr>
              <a:spcAft>
                <a:spcPts val="1000"/>
              </a:spcAft>
            </a:pPr>
            <a:r>
              <a:rPr lang="en-GB" sz="1900" dirty="0">
                <a:solidFill>
                  <a:srgbClr val="002060"/>
                </a:solidFill>
                <a:latin typeface="Times New Roman" panose="02020603050405020304" pitchFamily="18" charset="0"/>
                <a:cs typeface="Times New Roman" panose="02020603050405020304" pitchFamily="18" charset="0"/>
              </a:rPr>
              <a:t>In order to protect the environment, the precautionary approach shall be widely applied by States [sic] according to their capabilities. Where there are threats of serious or irreversible damage, lack of full scientific certainty shall not be used as a reason for postponing cost-effective measures to prevent environmental degradation. </a:t>
            </a:r>
          </a:p>
          <a:p>
            <a:pPr>
              <a:spcAft>
                <a:spcPts val="1000"/>
              </a:spcAft>
            </a:pPr>
            <a:r>
              <a:rPr lang="en-GB" i="1" dirty="0">
                <a:solidFill>
                  <a:srgbClr val="002060"/>
                </a:solidFill>
                <a:latin typeface="Times New Roman" panose="02020603050405020304" pitchFamily="18" charset="0"/>
                <a:cs typeface="Times New Roman" panose="02020603050405020304" pitchFamily="18" charset="0"/>
              </a:rPr>
              <a:t>The Rio Declaration on Environment and Development </a:t>
            </a:r>
            <a:r>
              <a:rPr lang="en-GB" dirty="0">
                <a:solidFill>
                  <a:srgbClr val="002060"/>
                </a:solidFill>
                <a:latin typeface="Times New Roman" panose="02020603050405020304" pitchFamily="18" charset="0"/>
                <a:cs typeface="Times New Roman" panose="02020603050405020304" pitchFamily="18" charset="0"/>
              </a:rPr>
              <a:t>(1992) 87.</a:t>
            </a:r>
            <a:endParaRPr lang="en-GB"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03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BB34-3027-4E11-AAF4-75DC8554F01D}"/>
              </a:ext>
            </a:extLst>
          </p:cNvPr>
          <p:cNvSpPr>
            <a:spLocks noGrp="1"/>
          </p:cNvSpPr>
          <p:nvPr>
            <p:ph type="title"/>
          </p:nvPr>
        </p:nvSpPr>
        <p:spPr>
          <a:xfrm>
            <a:off x="685801" y="609601"/>
            <a:ext cx="10880556" cy="772498"/>
          </a:xfrm>
        </p:spPr>
        <p:txBody>
          <a:bodyPr>
            <a:normAutofit/>
          </a:bodyPr>
          <a:lstStyle/>
          <a:p>
            <a:pPr algn="ctr"/>
            <a:r>
              <a:rPr lang="en-GB" sz="3000" dirty="0"/>
              <a:t>3. Perspectives on precaution I: The options</a:t>
            </a:r>
          </a:p>
        </p:txBody>
      </p:sp>
      <p:sp>
        <p:nvSpPr>
          <p:cNvPr id="4" name="Slide Number Placeholder 3">
            <a:extLst>
              <a:ext uri="{FF2B5EF4-FFF2-40B4-BE49-F238E27FC236}">
                <a16:creationId xmlns:a16="http://schemas.microsoft.com/office/drawing/2014/main" id="{127CC930-449D-4717-9175-BCC1114C0CAA}"/>
              </a:ext>
            </a:extLst>
          </p:cNvPr>
          <p:cNvSpPr>
            <a:spLocks noGrp="1"/>
          </p:cNvSpPr>
          <p:nvPr>
            <p:ph type="sldNum" sz="quarter" idx="12"/>
          </p:nvPr>
        </p:nvSpPr>
        <p:spPr>
          <a:xfrm>
            <a:off x="11390111" y="6248400"/>
            <a:ext cx="551167" cy="3778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F54F8-4306-4043-A296-45C7DC092C4E}" type="slidenum">
              <a:rPr lang="en-GB" smtClean="0"/>
              <a:pPr/>
              <a:t>9</a:t>
            </a:fld>
            <a:endParaRPr lang="en-GB" dirty="0"/>
          </a:p>
        </p:txBody>
      </p:sp>
      <p:graphicFrame>
        <p:nvGraphicFramePr>
          <p:cNvPr id="6" name="Table 6">
            <a:extLst>
              <a:ext uri="{FF2B5EF4-FFF2-40B4-BE49-F238E27FC236}">
                <a16:creationId xmlns:a16="http://schemas.microsoft.com/office/drawing/2014/main" id="{FB808118-D7A0-4393-8E8B-DCFB17F3DD84}"/>
              </a:ext>
            </a:extLst>
          </p:cNvPr>
          <p:cNvGraphicFramePr>
            <a:graphicFrameLocks noGrp="1"/>
          </p:cNvGraphicFramePr>
          <p:nvPr/>
        </p:nvGraphicFramePr>
        <p:xfrm>
          <a:off x="685801" y="1853475"/>
          <a:ext cx="10880556" cy="3843435"/>
        </p:xfrm>
        <a:graphic>
          <a:graphicData uri="http://schemas.openxmlformats.org/drawingml/2006/table">
            <a:tbl>
              <a:tblPr firstRow="1" bandRow="1">
                <a:tableStyleId>{5C22544A-7EE6-4342-B048-85BDC9FD1C3A}</a:tableStyleId>
              </a:tblPr>
              <a:tblGrid>
                <a:gridCol w="2440171">
                  <a:extLst>
                    <a:ext uri="{9D8B030D-6E8A-4147-A177-3AD203B41FA5}">
                      <a16:colId xmlns:a16="http://schemas.microsoft.com/office/drawing/2014/main" val="1658013113"/>
                    </a:ext>
                  </a:extLst>
                </a:gridCol>
                <a:gridCol w="3964639">
                  <a:extLst>
                    <a:ext uri="{9D8B030D-6E8A-4147-A177-3AD203B41FA5}">
                      <a16:colId xmlns:a16="http://schemas.microsoft.com/office/drawing/2014/main" val="3776549486"/>
                    </a:ext>
                  </a:extLst>
                </a:gridCol>
                <a:gridCol w="4475746">
                  <a:extLst>
                    <a:ext uri="{9D8B030D-6E8A-4147-A177-3AD203B41FA5}">
                      <a16:colId xmlns:a16="http://schemas.microsoft.com/office/drawing/2014/main" val="635249699"/>
                    </a:ext>
                  </a:extLst>
                </a:gridCol>
              </a:tblGrid>
              <a:tr h="596784">
                <a:tc>
                  <a:txBody>
                    <a:bodyPr/>
                    <a:lstStyle/>
                    <a:p>
                      <a:endParaRPr lang="en-GB" sz="1600" dirty="0"/>
                    </a:p>
                  </a:txBody>
                  <a:tcPr/>
                </a:tc>
                <a:tc>
                  <a:txBody>
                    <a:bodyPr/>
                    <a:lstStyle/>
                    <a:p>
                      <a:r>
                        <a:rPr lang="en-GB" sz="1600" dirty="0"/>
                        <a:t>Strong PP</a:t>
                      </a:r>
                    </a:p>
                  </a:txBody>
                  <a:tcPr/>
                </a:tc>
                <a:tc>
                  <a:txBody>
                    <a:bodyPr/>
                    <a:lstStyle/>
                    <a:p>
                      <a:r>
                        <a:rPr lang="en-GB" sz="1600" dirty="0"/>
                        <a:t>Weak PP</a:t>
                      </a:r>
                    </a:p>
                  </a:txBody>
                  <a:tcPr/>
                </a:tc>
                <a:extLst>
                  <a:ext uri="{0D108BD9-81ED-4DB2-BD59-A6C34878D82A}">
                    <a16:rowId xmlns:a16="http://schemas.microsoft.com/office/drawing/2014/main" val="1536443263"/>
                  </a:ext>
                </a:extLst>
              </a:tr>
              <a:tr h="1082217">
                <a:tc>
                  <a:txBody>
                    <a:bodyPr/>
                    <a:lstStyle/>
                    <a:p>
                      <a:r>
                        <a:rPr lang="en-GB" sz="1600" b="1" i="1" dirty="0"/>
                        <a:t>What is it?</a:t>
                      </a:r>
                    </a:p>
                  </a:txBody>
                  <a:tcPr/>
                </a:tc>
                <a:tc>
                  <a:txBody>
                    <a:bodyPr/>
                    <a:lstStyle/>
                    <a:p>
                      <a:r>
                        <a:rPr lang="en-GB" sz="1600" dirty="0"/>
                        <a:t>Total forbearance in the face of significant human or environmental harm</a:t>
                      </a:r>
                    </a:p>
                  </a:txBody>
                  <a:tcPr/>
                </a:tc>
                <a:tc>
                  <a:txBody>
                    <a:bodyPr/>
                    <a:lstStyle/>
                    <a:p>
                      <a:r>
                        <a:rPr lang="en-GB" sz="1600" dirty="0"/>
                        <a:t>Regulatory decisions should incorporate and consider the full range of risks even if there is no evidence of certain harm</a:t>
                      </a:r>
                    </a:p>
                  </a:txBody>
                  <a:tcPr/>
                </a:tc>
                <a:extLst>
                  <a:ext uri="{0D108BD9-81ED-4DB2-BD59-A6C34878D82A}">
                    <a16:rowId xmlns:a16="http://schemas.microsoft.com/office/drawing/2014/main" val="2544405283"/>
                  </a:ext>
                </a:extLst>
              </a:tr>
              <a:tr h="1082217">
                <a:tc>
                  <a:txBody>
                    <a:bodyPr/>
                    <a:lstStyle/>
                    <a:p>
                      <a:r>
                        <a:rPr lang="en-GB" sz="1600" b="1" i="1" dirty="0"/>
                        <a:t>Attitude to human action?</a:t>
                      </a:r>
                    </a:p>
                  </a:txBody>
                  <a:tcPr/>
                </a:tc>
                <a:tc>
                  <a:txBody>
                    <a:bodyPr/>
                    <a:lstStyle/>
                    <a:p>
                      <a:r>
                        <a:rPr lang="en-GB" sz="1600" dirty="0"/>
                        <a:t>Action is generally assumed to be problematic unless there is categorical evidence otherwise</a:t>
                      </a:r>
                    </a:p>
                  </a:txBody>
                  <a:tcPr/>
                </a:tc>
                <a:tc>
                  <a:txBody>
                    <a:bodyPr/>
                    <a:lstStyle/>
                    <a:p>
                      <a:r>
                        <a:rPr lang="en-GB" sz="1600" dirty="0"/>
                        <a:t>Action is generally assumed to be positive, though individual choices may have serious unintended consequences</a:t>
                      </a:r>
                    </a:p>
                  </a:txBody>
                  <a:tcPr/>
                </a:tc>
                <a:extLst>
                  <a:ext uri="{0D108BD9-81ED-4DB2-BD59-A6C34878D82A}">
                    <a16:rowId xmlns:a16="http://schemas.microsoft.com/office/drawing/2014/main" val="4224886596"/>
                  </a:ext>
                </a:extLst>
              </a:tr>
              <a:tr h="1082217">
                <a:tc>
                  <a:txBody>
                    <a:bodyPr/>
                    <a:lstStyle/>
                    <a:p>
                      <a:r>
                        <a:rPr lang="en-GB" sz="1600" b="1" i="1" dirty="0"/>
                        <a:t>Attitude to substitutability?</a:t>
                      </a:r>
                    </a:p>
                  </a:txBody>
                  <a:tcPr/>
                </a:tc>
                <a:tc>
                  <a:txBody>
                    <a:bodyPr/>
                    <a:lstStyle/>
                    <a:p>
                      <a:r>
                        <a:rPr lang="en-GB" sz="1600" dirty="0"/>
                        <a:t>Environmental resources generally seen as irreplaceable; losing them risks inflicting irreversible social and ecological damage</a:t>
                      </a:r>
                    </a:p>
                  </a:txBody>
                  <a:tcPr/>
                </a:tc>
                <a:tc>
                  <a:txBody>
                    <a:bodyPr/>
                    <a:lstStyle/>
                    <a:p>
                      <a:r>
                        <a:rPr lang="en-GB" sz="1600" dirty="0"/>
                        <a:t>Substitutability is largely possible, except where the loss of a certain good would be catastrophically </a:t>
                      </a:r>
                    </a:p>
                  </a:txBody>
                  <a:tcPr/>
                </a:tc>
                <a:extLst>
                  <a:ext uri="{0D108BD9-81ED-4DB2-BD59-A6C34878D82A}">
                    <a16:rowId xmlns:a16="http://schemas.microsoft.com/office/drawing/2014/main" val="1630229061"/>
                  </a:ext>
                </a:extLst>
              </a:tr>
            </a:tbl>
          </a:graphicData>
        </a:graphic>
      </p:graphicFrame>
      <p:sp>
        <p:nvSpPr>
          <p:cNvPr id="3" name="Footer Placeholder 2">
            <a:extLst>
              <a:ext uri="{FF2B5EF4-FFF2-40B4-BE49-F238E27FC236}">
                <a16:creationId xmlns:a16="http://schemas.microsoft.com/office/drawing/2014/main" id="{006AE20B-FA8A-4C53-9A49-BD8164F748FA}"/>
              </a:ext>
            </a:extLst>
          </p:cNvPr>
          <p:cNvSpPr>
            <a:spLocks noGrp="1"/>
          </p:cNvSpPr>
          <p:nvPr>
            <p:ph type="ftr" sz="quarter" idx="10"/>
          </p:nvPr>
        </p:nvSpPr>
        <p:spPr/>
        <p:txBody>
          <a:bodyPr/>
          <a:lstStyle/>
          <a:p>
            <a:r>
              <a:rPr lang="en-GB"/>
              <a:t>Risk and the Precautionary Principle</a:t>
            </a:r>
            <a:endParaRPr lang="en-GB" dirty="0"/>
          </a:p>
        </p:txBody>
      </p:sp>
    </p:spTree>
    <p:extLst>
      <p:ext uri="{BB962C8B-B14F-4D97-AF65-F5344CB8AC3E}">
        <p14:creationId xmlns:p14="http://schemas.microsoft.com/office/powerpoint/2010/main" val="4128346375"/>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1208</TotalTime>
  <Words>2404</Words>
  <Application>Microsoft Office PowerPoint</Application>
  <PresentationFormat>Widescreen</PresentationFormat>
  <Paragraphs>167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 Light</vt:lpstr>
      <vt:lpstr>Open Sans</vt:lpstr>
      <vt:lpstr>Calibri</vt:lpstr>
      <vt:lpstr>Times New Roman</vt:lpstr>
      <vt:lpstr>Arial</vt:lpstr>
      <vt:lpstr>Rockwell</vt:lpstr>
      <vt:lpstr>Office Theme</vt:lpstr>
      <vt:lpstr>PowerPoint Presentation</vt:lpstr>
      <vt:lpstr>1. The limits debate, again</vt:lpstr>
      <vt:lpstr>Two examples</vt:lpstr>
      <vt:lpstr>Values and risks</vt:lpstr>
      <vt:lpstr>Risk and uncertainty</vt:lpstr>
      <vt:lpstr>2. Sustainability and risk</vt:lpstr>
      <vt:lpstr>The ambiguity of sustainability</vt:lpstr>
      <vt:lpstr>The precautionary principle</vt:lpstr>
      <vt:lpstr>3. Perspectives on precaution I: The options</vt:lpstr>
      <vt:lpstr>Perspectives on precaution II: The problems</vt:lpstr>
      <vt:lpstr>A more general objection: Can we manage risk a priori?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Gunn</dc:creator>
  <cp:lastModifiedBy>saaber zangie</cp:lastModifiedBy>
  <cp:revision>36</cp:revision>
  <dcterms:created xsi:type="dcterms:W3CDTF">2021-01-09T08:06:27Z</dcterms:created>
  <dcterms:modified xsi:type="dcterms:W3CDTF">2021-04-15T11:55:06Z</dcterms:modified>
</cp:coreProperties>
</file>